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 b="def" i="def"/>
      <a:tcStyle>
        <a:tcBdr/>
        <a:fill>
          <a:solidFill>
            <a:srgbClr val="FFED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Shape 1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18" name="Shape 1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9" name="Shape 1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27" name="Shape 2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990599" y="0"/>
            <a:ext cx="182565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1141412" y="0"/>
            <a:ext cx="230189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0" name="Shape 30"/>
          <p:cNvSpPr/>
          <p:nvPr/>
        </p:nvSpPr>
        <p:spPr>
          <a:xfrm flipH="1">
            <a:off x="106362" y="0"/>
            <a:ext cx="2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1" name="Shape 31"/>
          <p:cNvSpPr/>
          <p:nvPr/>
        </p:nvSpPr>
        <p:spPr>
          <a:xfrm flipH="1">
            <a:off x="914399" y="0"/>
            <a:ext cx="3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2" name="Shape 32"/>
          <p:cNvSpPr/>
          <p:nvPr/>
        </p:nvSpPr>
        <p:spPr>
          <a:xfrm flipH="1">
            <a:off x="854074" y="0"/>
            <a:ext cx="3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" name="Shape 33"/>
          <p:cNvSpPr/>
          <p:nvPr/>
        </p:nvSpPr>
        <p:spPr>
          <a:xfrm flipH="1">
            <a:off x="1727199" y="0"/>
            <a:ext cx="3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4" name="Shape 34"/>
          <p:cNvSpPr/>
          <p:nvPr/>
        </p:nvSpPr>
        <p:spPr>
          <a:xfrm flipH="1">
            <a:off x="1066799" y="0"/>
            <a:ext cx="3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5" name="Shape 35"/>
          <p:cNvSpPr/>
          <p:nvPr/>
        </p:nvSpPr>
        <p:spPr>
          <a:xfrm flipH="1">
            <a:off x="9113836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6" name="Shape 36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7" name="Shape 37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8" name="Shape 38"/>
          <p:cNvSpPr/>
          <p:nvPr/>
        </p:nvSpPr>
        <p:spPr>
          <a:xfrm>
            <a:off x="1309687" y="4867275"/>
            <a:ext cx="641353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39" name="Shape 39"/>
          <p:cNvSpPr/>
          <p:nvPr/>
        </p:nvSpPr>
        <p:spPr>
          <a:xfrm>
            <a:off x="1090612" y="5500687"/>
            <a:ext cx="138115" cy="13652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1663699" y="5788024"/>
            <a:ext cx="274640" cy="27464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1" name="Shape 41"/>
          <p:cNvSpPr/>
          <p:nvPr/>
        </p:nvSpPr>
        <p:spPr>
          <a:xfrm>
            <a:off x="1904999" y="4495799"/>
            <a:ext cx="365128" cy="36512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xfrm>
            <a:off x="1476197" y="5034280"/>
            <a:ext cx="308331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575F6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3AE">
              <a:alpha val="5411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7" name="Shape 57"/>
          <p:cNvSpPr/>
          <p:nvPr/>
        </p:nvSpPr>
        <p:spPr>
          <a:xfrm>
            <a:off x="276225" y="0"/>
            <a:ext cx="104775" cy="6858000"/>
          </a:xfrm>
          <a:prstGeom prst="rect">
            <a:avLst/>
          </a:prstGeom>
          <a:solidFill>
            <a:srgbClr val="FFD9CE">
              <a:alpha val="3607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8" name="Shape 58"/>
          <p:cNvSpPr/>
          <p:nvPr/>
        </p:nvSpPr>
        <p:spPr>
          <a:xfrm>
            <a:off x="990599" y="0"/>
            <a:ext cx="182565" cy="6858000"/>
          </a:xfrm>
          <a:prstGeom prst="rect">
            <a:avLst/>
          </a:prstGeom>
          <a:solidFill>
            <a:srgbClr val="FFD9CE">
              <a:alpha val="7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59" name="Shape 59"/>
          <p:cNvSpPr/>
          <p:nvPr/>
        </p:nvSpPr>
        <p:spPr>
          <a:xfrm>
            <a:off x="1141412" y="0"/>
            <a:ext cx="230189" cy="6858000"/>
          </a:xfrm>
          <a:prstGeom prst="rect">
            <a:avLst/>
          </a:prstGeom>
          <a:solidFill>
            <a:srgbClr val="FFEDE8">
              <a:alpha val="7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0" name="Shape 60"/>
          <p:cNvSpPr/>
          <p:nvPr/>
        </p:nvSpPr>
        <p:spPr>
          <a:xfrm flipH="1">
            <a:off x="106362" y="0"/>
            <a:ext cx="2" cy="6858001"/>
          </a:xfrm>
          <a:prstGeom prst="line">
            <a:avLst/>
          </a:prstGeom>
          <a:ln w="57150">
            <a:solidFill>
              <a:srgbClr val="FEC3AE">
                <a:alpha val="72940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1" name="Shape 61"/>
          <p:cNvSpPr/>
          <p:nvPr/>
        </p:nvSpPr>
        <p:spPr>
          <a:xfrm flipH="1">
            <a:off x="914399" y="0"/>
            <a:ext cx="3" cy="6858001"/>
          </a:xfrm>
          <a:prstGeom prst="line">
            <a:avLst/>
          </a:prstGeom>
          <a:ln w="57150">
            <a:solidFill>
              <a:srgbClr val="FFEDE8">
                <a:alpha val="83135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2" name="Shape 62"/>
          <p:cNvSpPr/>
          <p:nvPr/>
        </p:nvSpPr>
        <p:spPr>
          <a:xfrm flipH="1">
            <a:off x="854074" y="0"/>
            <a:ext cx="3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3" name="Shape 63"/>
          <p:cNvSpPr/>
          <p:nvPr/>
        </p:nvSpPr>
        <p:spPr>
          <a:xfrm flipH="1">
            <a:off x="1727199" y="0"/>
            <a:ext cx="3" cy="6858001"/>
          </a:xfrm>
          <a:prstGeom prst="line">
            <a:avLst/>
          </a:prstGeom>
          <a:ln w="28575">
            <a:solidFill>
              <a:srgbClr val="FEC3AE">
                <a:alpha val="8195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4" name="Shape 64"/>
          <p:cNvSpPr/>
          <p:nvPr/>
        </p:nvSpPr>
        <p:spPr>
          <a:xfrm flipH="1">
            <a:off x="1066799" y="0"/>
            <a:ext cx="3" cy="6858001"/>
          </a:xfrm>
          <a:prstGeom prst="line">
            <a:avLst/>
          </a:prstGeom>
          <a:ln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65" name="Shape 6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3AE">
              <a:alpha val="5097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6" name="Shape 66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7" name="Shape 67"/>
          <p:cNvSpPr/>
          <p:nvPr/>
        </p:nvSpPr>
        <p:spPr>
          <a:xfrm>
            <a:off x="1323974" y="4867275"/>
            <a:ext cx="642941" cy="64135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1090612" y="5500687"/>
            <a:ext cx="138115" cy="13652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9" name="Shape 69"/>
          <p:cNvSpPr/>
          <p:nvPr/>
        </p:nvSpPr>
        <p:spPr>
          <a:xfrm>
            <a:off x="1663699" y="5791199"/>
            <a:ext cx="274640" cy="27464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70" name="Shape 70"/>
          <p:cNvSpPr/>
          <p:nvPr/>
        </p:nvSpPr>
        <p:spPr>
          <a:xfrm>
            <a:off x="1879599" y="4479924"/>
            <a:ext cx="365128" cy="36512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71" name="Shape 71"/>
          <p:cNvSpPr/>
          <p:nvPr/>
        </p:nvSpPr>
        <p:spPr>
          <a:xfrm flipH="1">
            <a:off x="9097961" y="0"/>
            <a:ext cx="2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39D"/>
                </a:solidFill>
              </a:defRPr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/>
          <p:nvPr>
            <p:ph type="sldNum" sz="quarter" idx="2"/>
          </p:nvPr>
        </p:nvSpPr>
        <p:spPr>
          <a:xfrm>
            <a:off x="1490484" y="5034280"/>
            <a:ext cx="308332" cy="3073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3" name="Shape 8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 flipH="1">
            <a:off x="8762999" y="0"/>
            <a:ext cx="2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1" name="Shape 91"/>
          <p:cNvSpPr/>
          <p:nvPr/>
        </p:nvSpPr>
        <p:spPr>
          <a:xfrm flipH="1">
            <a:off x="6248398" y="0"/>
            <a:ext cx="3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2" name="Shape 92"/>
          <p:cNvSpPr/>
          <p:nvPr/>
        </p:nvSpPr>
        <p:spPr>
          <a:xfrm flipH="1">
            <a:off x="6192837" y="0"/>
            <a:ext cx="2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Shape 93"/>
          <p:cNvSpPr/>
          <p:nvPr/>
        </p:nvSpPr>
        <p:spPr>
          <a:xfrm flipH="1">
            <a:off x="8991599" y="0"/>
            <a:ext cx="2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4" name="Shape 9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95" name="Shape 95"/>
          <p:cNvSpPr/>
          <p:nvPr/>
        </p:nvSpPr>
        <p:spPr>
          <a:xfrm flipH="1">
            <a:off x="8915399" y="0"/>
            <a:ext cx="2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6" name="Shape 96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97" name="Shape 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 flipH="1">
            <a:off x="8762999" y="0"/>
            <a:ext cx="2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hape 107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08" name="Shape 108"/>
          <p:cNvSpPr/>
          <p:nvPr/>
        </p:nvSpPr>
        <p:spPr>
          <a:xfrm flipH="1">
            <a:off x="8991599" y="0"/>
            <a:ext cx="2" cy="685800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Shape 10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110" name="Shape 110"/>
          <p:cNvSpPr/>
          <p:nvPr/>
        </p:nvSpPr>
        <p:spPr>
          <a:xfrm flipH="1">
            <a:off x="8915399" y="0"/>
            <a:ext cx="2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1" name="Shape 111"/>
          <p:cNvSpPr/>
          <p:nvPr/>
        </p:nvSpPr>
        <p:spPr>
          <a:xfrm flipH="1">
            <a:off x="6248398" y="0"/>
            <a:ext cx="3" cy="6858001"/>
          </a:xfrm>
          <a:prstGeom prst="line">
            <a:avLst/>
          </a:prstGeom>
          <a:ln w="3810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2" name="Shape 112"/>
          <p:cNvSpPr/>
          <p:nvPr/>
        </p:nvSpPr>
        <p:spPr>
          <a:xfrm flipH="1">
            <a:off x="6192837" y="0"/>
            <a:ext cx="2" cy="6858001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3" name="Shape 11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762999" y="0"/>
            <a:ext cx="2" cy="6858001"/>
          </a:xfrm>
          <a:prstGeom prst="line">
            <a:avLst/>
          </a:prstGeom>
          <a:ln w="38100">
            <a:solidFill>
              <a:srgbClr val="FEC3AE">
                <a:alpha val="92939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 flipH="1">
            <a:off x="76199" y="0"/>
            <a:ext cx="3" cy="6858001"/>
          </a:xfrm>
          <a:prstGeom prst="line">
            <a:avLst/>
          </a:prstGeom>
          <a:ln w="57150">
            <a:solidFill>
              <a:srgbClr val="FEC3A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 flipH="1">
            <a:off x="8991599" y="0"/>
            <a:ext cx="2" cy="6858001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3AE">
              <a:alpha val="87057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6" name="Shape 6"/>
          <p:cNvSpPr/>
          <p:nvPr/>
        </p:nvSpPr>
        <p:spPr>
          <a:xfrm flipH="1">
            <a:off x="8915399" y="0"/>
            <a:ext cx="2" cy="6858001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>
            <a:off x="8156574" y="5714999"/>
            <a:ext cx="549278" cy="54927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pPr>
          </a:p>
        </p:txBody>
      </p:sp>
      <p:sp>
        <p:nvSpPr>
          <p:cNvPr id="8" name="Shape 8"/>
          <p:cNvSpPr/>
          <p:nvPr>
            <p:ph type="title"/>
          </p:nvPr>
        </p:nvSpPr>
        <p:spPr>
          <a:xfrm>
            <a:off x="457200" y="274636"/>
            <a:ext cx="74676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457200" y="1600200"/>
            <a:ext cx="7467600" cy="4873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" name="Shape 10"/>
          <p:cNvSpPr/>
          <p:nvPr>
            <p:ph type="sldNum" sz="quarter" idx="2"/>
          </p:nvPr>
        </p:nvSpPr>
        <p:spPr>
          <a:xfrm>
            <a:off x="8280222" y="5840730"/>
            <a:ext cx="308331" cy="3073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ctr">
              <a:defRPr b="1" sz="1400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000" u="none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678769" marR="0" indent="-31205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914400" marR="0" indent="-18256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1223962" marR="0" indent="-2190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"/>
        <a:buChar char="○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15533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●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20105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4677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9249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3382167" marR="0" indent="-273842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68000"/>
        <a:buFont typeface="Wingdings"/>
        <a:buChar char="•"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youtube.com/watch?v=XHa98mDfOR4" TargetMode="Externa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.youtube.com/watch?v=W-SBXG4xY_M" TargetMode="External"/><Relationship Id="rId3" Type="http://schemas.openxmlformats.org/officeDocument/2006/relationships/hyperlink" Target="https://www.youtube.com/watch?v=NSQcqhJl9rM" TargetMode="Externa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.youtube.com/watch?v=Aa4rRvRB_Xs" TargetMode="Externa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bib.irb.hr/datoteka/297492.TURKOVIC_Kompenzacijska_teorija_popratne_filmske_glazbe.doc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 idx="4294967295"/>
          </p:nvPr>
        </p:nvSpPr>
        <p:spPr>
          <a:xfrm>
            <a:off x="2285999" y="3124199"/>
            <a:ext cx="6172202" cy="1893890"/>
          </a:xfrm>
          <a:prstGeom prst="rect">
            <a:avLst/>
          </a:prstGeom>
        </p:spPr>
        <p:txBody>
          <a:bodyPr/>
          <a:lstStyle/>
          <a:p>
            <a:pPr>
              <a:defRPr b="1" sz="2800">
                <a:latin typeface="+mn-lt"/>
                <a:ea typeface="+mn-ea"/>
                <a:cs typeface="+mn-cs"/>
                <a:sym typeface="Times New Roman"/>
              </a:defRPr>
            </a:pPr>
            <a:r>
              <a:t>HRVOJE TURKOVIĆ</a:t>
            </a:r>
            <a:br/>
            <a:r>
              <a:rPr sz="3000"/>
              <a:t>TEORIJA MONTAŽE </a:t>
            </a:r>
            <a:r>
              <a:rPr sz="2400"/>
              <a:t>(2015-2016)</a:t>
            </a:r>
          </a:p>
        </p:txBody>
      </p:sp>
      <p:sp>
        <p:nvSpPr>
          <p:cNvPr id="125" name="Shape 125"/>
          <p:cNvSpPr/>
          <p:nvPr>
            <p:ph type="body" sz="quarter" idx="4294967295"/>
          </p:nvPr>
        </p:nvSpPr>
        <p:spPr>
          <a:xfrm>
            <a:off x="2286000" y="5029200"/>
            <a:ext cx="6705600" cy="13716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solidFill>
                  <a:srgbClr val="575F6D"/>
                </a:solidFill>
                <a:latin typeface="Latha"/>
                <a:ea typeface="Latha"/>
                <a:cs typeface="Latha"/>
                <a:sym typeface="Latha"/>
              </a:defRPr>
            </a:pPr>
            <a:r>
              <a:t>8</a:t>
            </a:r>
            <a:r>
              <a:rPr>
                <a:latin typeface="Century Schoolbook"/>
                <a:ea typeface="Century Schoolbook"/>
                <a:cs typeface="Century Schoolbook"/>
                <a:sym typeface="Century Schoolbook"/>
              </a:rPr>
              <a:t>. </a:t>
            </a:r>
            <a:r>
              <a:rPr>
                <a:latin typeface="Arial"/>
                <a:ea typeface="Arial"/>
                <a:cs typeface="Arial"/>
                <a:sym typeface="Arial"/>
              </a:rPr>
              <a:t>Problemi s ambijentalnim zvukom; neprizorni zvuk</a:t>
            </a:r>
            <a:endParaRPr sz="1800"/>
          </a:p>
          <a:p>
            <a:pPr marL="0" indent="0" algn="r">
              <a:buSzTx/>
              <a:buNone/>
              <a:defRPr b="1" sz="2000">
                <a:solidFill>
                  <a:srgbClr val="575F6D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rPr sz="1800">
                <a:latin typeface="Latha"/>
                <a:ea typeface="Latha"/>
                <a:cs typeface="Latha"/>
                <a:sym typeface="Latha"/>
              </a:rPr>
              <a:t>24</a:t>
            </a:r>
            <a:r>
              <a:t>. XI. 2015.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PRIMJERI UMJETNOG (IMITATIVNOG) ZVUKA: </a:t>
            </a:r>
          </a:p>
        </p:txBody>
      </p:sp>
      <p:sp>
        <p:nvSpPr>
          <p:cNvPr id="128" name="Shape 128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○"/>
              <a:defRPr>
                <a:solidFill>
                  <a:srgbClr val="FF0000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Imitativni zvuk </a:t>
            </a:r>
            <a:r>
              <a:rPr>
                <a:solidFill>
                  <a:srgbClr val="000000"/>
                </a:solidFill>
              </a:rPr>
              <a:t>(engl. </a:t>
            </a:r>
            <a:r>
              <a:rPr i="1">
                <a:solidFill>
                  <a:srgbClr val="000000"/>
                </a:solidFill>
              </a:rPr>
              <a:t>Foley, Foley sound effects</a:t>
            </a:r>
            <a:r>
              <a:rPr>
                <a:solidFill>
                  <a:srgbClr val="000000"/>
                </a:solidFill>
              </a:rPr>
              <a:t>) – proizvodi ga </a:t>
            </a:r>
            <a:r>
              <a:rPr i="1"/>
              <a:t>izvođač šumova </a:t>
            </a:r>
            <a:r>
              <a:rPr>
                <a:solidFill>
                  <a:srgbClr val="000000"/>
                </a:solidFill>
              </a:rPr>
              <a:t>(engl. </a:t>
            </a:r>
            <a:r>
              <a:rPr i="1">
                <a:solidFill>
                  <a:srgbClr val="000000"/>
                </a:solidFill>
              </a:rPr>
              <a:t>Foley artist</a:t>
            </a:r>
            <a:r>
              <a:rPr>
                <a:solidFill>
                  <a:srgbClr val="000000"/>
                </a:solidFill>
              </a:rPr>
              <a:t>):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100"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latin typeface="+mn-lt"/>
                <a:ea typeface="+mn-ea"/>
                <a:cs typeface="+mn-cs"/>
                <a:sym typeface="Times New Roman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http://www.youtube.com/watch?v=XHa98mDfOR4</a:t>
            </a:r>
          </a:p>
          <a:p>
            <a:pPr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Pod kojim uvjetom imitativni zvuk prepoznajemo kao realističan i prizoran?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 idx="4294967295"/>
          </p:nvPr>
        </p:nvSpPr>
        <p:spPr>
          <a:xfrm>
            <a:off x="457200" y="274636"/>
            <a:ext cx="7924800" cy="639765"/>
          </a:xfrm>
          <a:prstGeom prst="rect">
            <a:avLst/>
          </a:prstGeom>
        </p:spPr>
        <p:txBody>
          <a:bodyPr/>
          <a:lstStyle>
            <a:lvl1pPr defTabSz="749808">
              <a:defRPr sz="2400">
                <a:latin typeface="Latha"/>
                <a:ea typeface="Latha"/>
                <a:cs typeface="Latha"/>
                <a:sym typeface="Latha"/>
              </a:defRPr>
            </a:lvl1pPr>
          </a:lstStyle>
          <a:p>
            <a:pPr/>
            <a:r>
              <a:t>POVIJESNI PROBLEMI SA AMBIJENTALNIM ZVUKOM</a:t>
            </a:r>
          </a:p>
        </p:txBody>
      </p:sp>
      <p:sp>
        <p:nvSpPr>
          <p:cNvPr id="131" name="Shape 131"/>
          <p:cNvSpPr/>
          <p:nvPr>
            <p:ph type="body" idx="4294967295"/>
          </p:nvPr>
        </p:nvSpPr>
        <p:spPr>
          <a:xfrm>
            <a:off x="228600" y="914400"/>
            <a:ext cx="8534400" cy="5791200"/>
          </a:xfrm>
          <a:prstGeom prst="rect">
            <a:avLst/>
          </a:prstGeom>
        </p:spPr>
        <p:txBody>
          <a:bodyPr/>
          <a:lstStyle/>
          <a:p>
            <a:pPr marL="221170" indent="-221170" defTabSz="740662">
              <a:spcBef>
                <a:spcPts val="400"/>
              </a:spcBef>
              <a:buChar char="○"/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Kratki pregled povijesti zvuka: zvučnost ranih/nijemih filmova</a:t>
            </a:r>
          </a:p>
          <a:p>
            <a:pPr lvl="1" marL="518206" indent="-221170" defTabSz="740662">
              <a:spcBef>
                <a:spcPts val="400"/>
              </a:spcBef>
              <a:buSzPct val="70000"/>
              <a:buChar char="○"/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Komentari uz projekciju (japanski Benšiji: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https://www.youtube.com/watch?v=W-SBXG4xY_M</a:t>
            </a:r>
            <a:r>
              <a:t>)</a:t>
            </a:r>
          </a:p>
          <a:p>
            <a:pPr lvl="1" marL="518206" indent="-221170" defTabSz="740662">
              <a:spcBef>
                <a:spcPts val="400"/>
              </a:spcBef>
              <a:buSzPct val="70000"/>
              <a:buChar char="○"/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Popratna kinoglazba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https://www.youtube.com/watch?v=NSQcqhJl9rM</a:t>
            </a:r>
            <a:r>
              <a:t>)</a:t>
            </a:r>
          </a:p>
          <a:p>
            <a:pPr lvl="1" marL="518206" indent="-221170" defTabSz="740662">
              <a:spcBef>
                <a:spcPts val="400"/>
              </a:spcBef>
              <a:buSzPct val="70000"/>
              <a:buChar char="○"/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Pokušaji “sinkronizacije” pjevanja, šumova</a:t>
            </a:r>
          </a:p>
          <a:p>
            <a:pPr marL="221170" indent="-221170" defTabSz="740662">
              <a:spcBef>
                <a:spcPts val="400"/>
              </a:spcBef>
              <a:buChar char="○"/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Problemi sa zvučnim snimanjem na ranom prelasku na zvučni film: </a:t>
            </a:r>
          </a:p>
          <a:p>
            <a:pPr lvl="1" marL="518206" indent="-221170" defTabSz="740662">
              <a:spcBef>
                <a:spcPts val="300"/>
              </a:spcBef>
              <a:buFont typeface="Wingdings 2"/>
              <a:defRPr i="1" sz="1600">
                <a:latin typeface="+mn-lt"/>
                <a:ea typeface="+mn-ea"/>
                <a:cs typeface="+mn-cs"/>
                <a:sym typeface="Times New Roman"/>
              </a:defRPr>
            </a:pPr>
            <a:r>
              <a:t>Pjevajmo na kiši </a:t>
            </a:r>
            <a:r>
              <a:rPr i="0"/>
              <a:t>– prizor zvučnog snimanja (ch. 19)</a:t>
            </a:r>
          </a:p>
          <a:p>
            <a:pPr lvl="1" marL="518206" indent="-221170" defTabSz="740662">
              <a:spcBef>
                <a:spcPts val="300"/>
              </a:spcBef>
              <a:buFont typeface="Wingdings 2"/>
              <a:defRPr i="1" sz="1600">
                <a:latin typeface="+mn-lt"/>
                <a:ea typeface="+mn-ea"/>
                <a:cs typeface="+mn-cs"/>
                <a:sym typeface="Times New Roman"/>
              </a:defRPr>
            </a:pPr>
            <a:r>
              <a:t>Ucjena – </a:t>
            </a:r>
            <a:r>
              <a:rPr i="0"/>
              <a:t>prvi zvučni film Hitchcocka (1929)</a:t>
            </a:r>
          </a:p>
          <a:p>
            <a:pPr marL="221170" indent="-221170" defTabSz="740662">
              <a:spcBef>
                <a:spcPts val="400"/>
              </a:spcBef>
              <a:buSzTx/>
              <a:buNone/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Problemi sa ambijentalnim zvukom:</a:t>
            </a:r>
          </a:p>
          <a:p>
            <a:pPr marL="221170" indent="-221170" defTabSz="740662">
              <a:spcBef>
                <a:spcPts val="400"/>
              </a:spcBef>
              <a:buChar char="○"/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A.  Problem s “odraznim zvukom” - “</a:t>
            </a:r>
            <a:r>
              <a:rPr i="1">
                <a:solidFill>
                  <a:srgbClr val="0000FF"/>
                </a:solidFill>
              </a:rPr>
              <a:t>studijski zvuk</a:t>
            </a:r>
            <a:r>
              <a:t>”, zvuk velikog i pretežito praznog interijera (zvuk studijskog prostora, dvorane, hale prisutan i u malim interijerima, u bližim planovima, i u eksterijernim prizorima.</a:t>
            </a:r>
          </a:p>
          <a:p>
            <a:pPr lvl="1" marL="518206" indent="-221170" defTabSz="740662">
              <a:spcBef>
                <a:spcPts val="300"/>
              </a:spcBef>
              <a:buFont typeface="Wingdings 2"/>
              <a:defRPr i="1" sz="1600">
                <a:latin typeface="+mn-lt"/>
                <a:ea typeface="+mn-ea"/>
                <a:cs typeface="+mn-cs"/>
                <a:sym typeface="Times New Roman"/>
              </a:defRPr>
            </a:pPr>
            <a:r>
              <a:t>Ubojica M </a:t>
            </a:r>
            <a:r>
              <a:rPr i="0"/>
              <a:t>– prizor na ulici (ch. 3)</a:t>
            </a:r>
          </a:p>
          <a:p>
            <a:pPr marL="221170" indent="-221170" defTabSz="740662">
              <a:spcBef>
                <a:spcPts val="400"/>
              </a:spcBef>
              <a:buChar char="○"/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B. Problemi s “ambijentalnom tišinom” (engl. </a:t>
            </a:r>
            <a:r>
              <a:rPr i="1">
                <a:solidFill>
                  <a:srgbClr val="2433CC"/>
                </a:solidFill>
              </a:rPr>
              <a:t>presence</a:t>
            </a:r>
            <a:r>
              <a:t>): neuzimanje u obzir općeg stopljenog šuma ambijenta - dojam “praznog zvučanja” dijaloga u ambijentu (kod nasinkroniziranog dijaloga).</a:t>
            </a:r>
          </a:p>
          <a:p>
            <a:pPr lvl="1" marL="518206" indent="-221170" defTabSz="740662">
              <a:spcBef>
                <a:spcPts val="300"/>
              </a:spcBef>
              <a:buFont typeface="Wingdings 2"/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Kompenzacija: </a:t>
            </a:r>
          </a:p>
          <a:p>
            <a:pPr lvl="2" marL="740662" indent="-147874" defTabSz="740662">
              <a:spcBef>
                <a:spcPts val="0"/>
              </a:spcBef>
              <a:buClr>
                <a:srgbClr val="E0752F"/>
              </a:buClr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“podlaganje” glazbe</a:t>
            </a:r>
          </a:p>
          <a:p>
            <a:pPr lvl="2" marL="740662" indent="-147874" defTabSz="740662">
              <a:spcBef>
                <a:spcPts val="0"/>
              </a:spcBef>
              <a:buClr>
                <a:srgbClr val="E0752F"/>
              </a:buClr>
              <a:defRPr sz="1600">
                <a:latin typeface="+mn-lt"/>
                <a:ea typeface="+mn-ea"/>
                <a:cs typeface="+mn-cs"/>
                <a:sym typeface="Times New Roman"/>
              </a:defRPr>
            </a:pPr>
            <a:r>
              <a:t> naknadna sinkronizacija i montaža zvuka - dodavanje ambijentalnih šumova (kombinacije karakterističnih šumova ambijenta).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500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500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500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500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500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9" dur="500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4" dur="500"/>
                                        <p:tgtEl>
                                          <p:spTgt spid="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9" dur="500"/>
                                        <p:tgtEl>
                                          <p:spTgt spid="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3" dur="500"/>
                                        <p:tgtEl>
                                          <p:spTgt spid="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58" dur="500"/>
                                        <p:tgtEl>
                                          <p:spTgt spid="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62" dur="500"/>
                                        <p:tgtEl>
                                          <p:spTgt spid="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66" dur="500"/>
                                        <p:tgtEl>
                                          <p:spTgt spid="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 idx="4294967295"/>
          </p:nvPr>
        </p:nvSpPr>
        <p:spPr>
          <a:xfrm>
            <a:off x="457200" y="274636"/>
            <a:ext cx="7467600" cy="46040"/>
          </a:xfrm>
          <a:prstGeom prst="rect">
            <a:avLst/>
          </a:prstGeom>
        </p:spPr>
        <p:txBody>
          <a:bodyPr/>
          <a:lstStyle/>
          <a:p>
            <a:pPr>
              <a:defRPr sz="2700"/>
            </a:pPr>
          </a:p>
        </p:txBody>
      </p:sp>
      <p:sp>
        <p:nvSpPr>
          <p:cNvPr id="134" name="Shape 134"/>
          <p:cNvSpPr/>
          <p:nvPr>
            <p:ph type="body" idx="4294967295"/>
          </p:nvPr>
        </p:nvSpPr>
        <p:spPr>
          <a:xfrm>
            <a:off x="152400" y="685799"/>
            <a:ext cx="8458200" cy="6172202"/>
          </a:xfrm>
          <a:prstGeom prst="rect">
            <a:avLst/>
          </a:prstGeom>
        </p:spPr>
        <p:txBody>
          <a:bodyPr/>
          <a:lstStyle/>
          <a:p>
            <a:pPr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C. Problemi s “</a:t>
            </a:r>
            <a:r>
              <a:rPr i="1"/>
              <a:t>maskiranjem zvuka</a:t>
            </a:r>
            <a:r>
              <a:t>” – kako snimati dijalog u bučnom okružju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Snimanje glavnog zvuka odvojeno od ambijentalnog</a:t>
            </a:r>
          </a:p>
          <a:p>
            <a:pPr>
              <a:buChar char="○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D. Problem </a:t>
            </a:r>
            <a:r>
              <a:rPr i="1"/>
              <a:t>zvukovno-perspektivne kompatibilnosti</a:t>
            </a:r>
            <a:r>
              <a:t>: preusmjeravanje mikrofona (pri praćenju glavnih likova) često ključno mijenja “zvučnu sliku” ambijentalnih šumova – ne čuju se isto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ZAŠTO? - Uobičajeno imamo dojam da su okolni zvukovi stalno isti, bez obzira kako prebacujemo pogled po prizoru – ne ovise o usmjerenju promatranja. Zato promjena prirode zvučanja preusmjeravanjem mikrofona ne izgleda iskustveno prihvatljivo. 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ISPRAVKA: </a:t>
            </a:r>
          </a:p>
          <a:p>
            <a:pPr lvl="1" marL="639762" indent="-273050">
              <a:spcBef>
                <a:spcPts val="4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(a) uporabom usmjerenih mikrofona nastoji se eliminirati registracija ambijentalnog zvuka</a:t>
            </a:r>
          </a:p>
          <a:p>
            <a:pPr lvl="1" marL="639762" indent="-273050">
              <a:spcBef>
                <a:spcPts val="500"/>
              </a:spcBef>
              <a:buFont typeface="Wingdings 2"/>
              <a:defRPr sz="2000">
                <a:latin typeface="+mn-lt"/>
                <a:ea typeface="+mn-ea"/>
                <a:cs typeface="+mn-cs"/>
                <a:sym typeface="Times New Roman"/>
              </a:defRPr>
            </a:pPr>
            <a:r>
              <a:t>(b) odvojeno se snimaju ambijentalni zvukovi (kombinacija individualnih zvukova koji obilježavaju ambijent) ili se montažno sastavlja zvučna slika ambijentalnog zvuka od arhivskih šumova</a:t>
            </a:r>
            <a:r>
              <a:rPr sz="2100"/>
              <a:t> 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5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5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5" dur="500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 idx="4294967295"/>
          </p:nvPr>
        </p:nvSpPr>
        <p:spPr>
          <a:xfrm>
            <a:off x="457200" y="274636"/>
            <a:ext cx="7467600" cy="639765"/>
          </a:xfrm>
          <a:prstGeom prst="rect">
            <a:avLst/>
          </a:prstGeom>
        </p:spPr>
        <p:txBody>
          <a:bodyPr/>
          <a:lstStyle>
            <a:lvl1pPr>
              <a:defRPr sz="2500"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SAŽETAK: PRIZORNI KONTINUITET ZVUČANJA</a:t>
            </a:r>
          </a:p>
        </p:txBody>
      </p:sp>
      <p:sp>
        <p:nvSpPr>
          <p:cNvPr id="137" name="Shape 137"/>
          <p:cNvSpPr/>
          <p:nvPr>
            <p:ph type="body" idx="4294967295"/>
          </p:nvPr>
        </p:nvSpPr>
        <p:spPr>
          <a:xfrm>
            <a:off x="152400" y="1066800"/>
            <a:ext cx="8458200" cy="5407025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  <p:txBody>
          <a:bodyPr/>
          <a:lstStyle/>
          <a:p>
            <a:pPr>
              <a:lnSpc>
                <a:spcPct val="80000"/>
              </a:lnSpc>
              <a:buChar char="○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Kompatibilnost</a:t>
            </a:r>
            <a:r>
              <a:rPr>
                <a:solidFill>
                  <a:srgbClr val="D2611C"/>
                </a:solidFill>
              </a:rPr>
              <a:t> dijaloga</a:t>
            </a:r>
            <a:r>
              <a:t>, tj. zvučnosti govora što se prenosi s kadra na kadar</a:t>
            </a:r>
          </a:p>
          <a:p>
            <a:pPr lvl="1" marL="639762" indent="-273050">
              <a:lnSpc>
                <a:spcPct val="80000"/>
              </a:lnSpc>
              <a:spcBef>
                <a:spcPts val="500"/>
              </a:spcBef>
              <a:buFont typeface="Wingdings 2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ista rezonantna slika govora, odn. rezonanca koja odgovara planu (promatračkoj i slušalačkoj udaljenosti točke promatranja)</a:t>
            </a:r>
          </a:p>
          <a:p>
            <a:pPr>
              <a:lnSpc>
                <a:spcPct val="80000"/>
              </a:lnSpc>
              <a:buChar char="○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Kompatibilnost </a:t>
            </a:r>
            <a:r>
              <a:rPr>
                <a:solidFill>
                  <a:srgbClr val="D2611C"/>
                </a:solidFill>
              </a:rPr>
              <a:t>glavnoga šuma</a:t>
            </a:r>
            <a:r>
              <a:t>, tj. šuma koji proizvodi istaknuto zbivanje u prizoru </a:t>
            </a:r>
          </a:p>
          <a:p>
            <a:pPr lvl="1" marL="639762" indent="-273050">
              <a:lnSpc>
                <a:spcPct val="80000"/>
              </a:lnSpc>
              <a:spcBef>
                <a:spcPts val="500"/>
              </a:spcBef>
              <a:buFont typeface="Wingdings 2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ista rezonantnost, odnosno ona koja odgovara promatračkoj udaljenosti</a:t>
            </a:r>
          </a:p>
          <a:p>
            <a:pPr>
              <a:lnSpc>
                <a:spcPct val="80000"/>
              </a:lnSpc>
              <a:buChar char="○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Istovjetnost </a:t>
            </a:r>
            <a:r>
              <a:rPr>
                <a:solidFill>
                  <a:srgbClr val="D2611C"/>
                </a:solidFill>
              </a:rPr>
              <a:t>ambijentalnog šuma</a:t>
            </a:r>
            <a:r>
              <a:t>, tj. istovjetnost strukture individualnih šumova koji karakteriziraju dani ambijent (PRIMJER: </a:t>
            </a:r>
            <a:r>
              <a:rPr i="1"/>
              <a:t>Bran</a:t>
            </a:r>
            <a:r>
              <a:t>)</a:t>
            </a:r>
          </a:p>
          <a:p>
            <a:pPr lvl="1" marL="639762" indent="-273050">
              <a:lnSpc>
                <a:spcPct val="80000"/>
              </a:lnSpc>
              <a:spcBef>
                <a:spcPts val="500"/>
              </a:spcBef>
              <a:buFont typeface="Wingdings 2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Kontinuirano čujemo isti zvuk, iste strukture i čujnosti – bez obzira koliko se mijenja usmjerenje promatranja i prizorni položaj točke promatranja</a:t>
            </a:r>
          </a:p>
          <a:p>
            <a:pPr>
              <a:lnSpc>
                <a:spcPct val="80000"/>
              </a:lnSpc>
              <a:buChar char="○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Istovjetnost </a:t>
            </a:r>
            <a:r>
              <a:rPr>
                <a:solidFill>
                  <a:srgbClr val="D2611C"/>
                </a:solidFill>
              </a:rPr>
              <a:t>tišine </a:t>
            </a:r>
            <a:r>
              <a:t>(</a:t>
            </a:r>
            <a:r>
              <a:rPr>
                <a:solidFill>
                  <a:srgbClr val="D2611C"/>
                </a:solidFill>
              </a:rPr>
              <a:t>bijeli šum)</a:t>
            </a:r>
            <a:r>
              <a:t>, tj. ukupanog stopljenog šuma danog ambijenta, tipično ispod praga pažnje</a:t>
            </a:r>
          </a:p>
          <a:p>
            <a:pPr lvl="1" marL="639762" indent="-273050">
              <a:lnSpc>
                <a:spcPct val="80000"/>
              </a:lnSpc>
              <a:spcBef>
                <a:spcPts val="500"/>
              </a:spcBef>
              <a:buFont typeface="Wingdings 2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Potpuno isti šum (ili isti “bruj” ako je po srijedi proizveden, glazbeni, šum)</a:t>
            </a:r>
            <a:r>
              <a:rPr sz="190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5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3" dur="500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8" dur="500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3" dur="500"/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</a:lstStyle>
          <a:p>
            <a:pPr/>
            <a:r>
              <a:t>KRITERIJI U RJEŠAVANJU PITANJA AMBIJENTIRANOSTI ZVUKA</a:t>
            </a:r>
          </a:p>
        </p:txBody>
      </p:sp>
      <p:sp>
        <p:nvSpPr>
          <p:cNvPr id="140" name="Shape 140"/>
          <p:cNvSpPr/>
          <p:nvPr>
            <p:ph type="body" idx="4294967295"/>
          </p:nvPr>
        </p:nvSpPr>
        <p:spPr>
          <a:xfrm>
            <a:off x="0" y="1447800"/>
            <a:ext cx="8686800" cy="54102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Char char="○"/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1. </a:t>
            </a:r>
            <a:r>
              <a:rPr i="1">
                <a:solidFill>
                  <a:srgbClr val="0000FF"/>
                </a:solidFill>
              </a:rPr>
              <a:t>kriterij realističnosti</a:t>
            </a:r>
            <a:r>
              <a:t> </a:t>
            </a:r>
          </a:p>
          <a:p>
            <a:pPr lvl="1" marL="639762" indent="-273050">
              <a:lnSpc>
                <a:spcPct val="80000"/>
              </a:lnSpc>
              <a:spcBef>
                <a:spcPts val="500"/>
              </a:spcBef>
              <a:buFont typeface="Wingdings 2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favorizira strogu perspektivnost zvuka</a:t>
            </a:r>
          </a:p>
          <a:p>
            <a:pPr>
              <a:lnSpc>
                <a:spcPct val="80000"/>
              </a:lnSpc>
              <a:buChar char="○"/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2. </a:t>
            </a:r>
            <a:r>
              <a:rPr i="1">
                <a:solidFill>
                  <a:srgbClr val="0000FF"/>
                </a:solidFill>
              </a:rPr>
              <a:t>kriterij razabirljivosti zvuka</a:t>
            </a:r>
            <a:r>
              <a:t> (osobito govora u ambijentu) </a:t>
            </a:r>
          </a:p>
          <a:p>
            <a:pPr lvl="1" marL="639762" indent="-273050">
              <a:lnSpc>
                <a:spcPct val="80000"/>
              </a:lnSpc>
              <a:spcBef>
                <a:spcPts val="500"/>
              </a:spcBef>
              <a:buFont typeface="Wingdings 2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favorizira dobru i čistu zvučnost (čujnost) glavnog prizornog zvuka (onog kojeg pratimo; npr. govora, pjevanja...) pa ignorira perspektivnost ako ona odmaže čujnosti, razabirljivosti govora</a:t>
            </a:r>
          </a:p>
          <a:p>
            <a:pPr lvl="1" marL="639762" indent="-273050">
              <a:lnSpc>
                <a:spcPct val="80000"/>
              </a:lnSpc>
              <a:spcBef>
                <a:spcPts val="500"/>
              </a:spcBef>
              <a:buFont typeface="Wingdings 2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Potiskuje, utišavaju se pozadinski zvukovi i popratna glazba, kako bi se bolje čuo dijalog.</a:t>
            </a:r>
          </a:p>
          <a:p>
            <a:pPr>
              <a:lnSpc>
                <a:spcPct val="80000"/>
              </a:lnSpc>
              <a:buChar char="○"/>
              <a:defRPr sz="2600">
                <a:latin typeface="+mn-lt"/>
                <a:ea typeface="+mn-ea"/>
                <a:cs typeface="+mn-cs"/>
                <a:sym typeface="Times New Roman"/>
              </a:defRPr>
            </a:pPr>
            <a:r>
              <a:t>3. </a:t>
            </a:r>
            <a:r>
              <a:rPr i="1">
                <a:solidFill>
                  <a:srgbClr val="0000FF"/>
                </a:solidFill>
              </a:rPr>
              <a:t>kriterij stilizacije</a:t>
            </a:r>
            <a:endParaRPr i="1">
              <a:solidFill>
                <a:srgbClr val="0000FF"/>
              </a:solidFill>
            </a:endParaRPr>
          </a:p>
          <a:p>
            <a:pPr lvl="1" marL="639762" indent="-273050">
              <a:lnSpc>
                <a:spcPct val="80000"/>
              </a:lnSpc>
              <a:spcBef>
                <a:spcPts val="500"/>
              </a:spcBef>
              <a:buFont typeface="Wingdings 2"/>
              <a:defRPr sz="2200">
                <a:latin typeface="+mn-lt"/>
                <a:ea typeface="+mn-ea"/>
                <a:cs typeface="+mn-cs"/>
                <a:sym typeface="Times New Roman"/>
              </a:defRPr>
            </a:pPr>
            <a:r>
              <a:t> selektivnim odstupanjem od kriterija realističnosti (perspektivnosti) mogu se dobiti posebni retorički, stilistički efekti</a:t>
            </a:r>
          </a:p>
          <a:p>
            <a:pPr lvl="3" marL="1187450" indent="-182562">
              <a:lnSpc>
                <a:spcPct val="80000"/>
              </a:lnSpc>
              <a:spcBef>
                <a:spcPts val="0"/>
              </a:spcBef>
              <a:buClr>
                <a:srgbClr val="FEC3AE"/>
              </a:buCl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PRIMJER: </a:t>
            </a:r>
            <a:r>
              <a:rPr i="1"/>
              <a:t>Prošle godine u Marienbadu</a:t>
            </a:r>
            <a:endParaRPr i="1"/>
          </a:p>
          <a:p>
            <a:pPr lvl="3" marL="1187450" indent="-182562">
              <a:lnSpc>
                <a:spcPct val="80000"/>
              </a:lnSpc>
              <a:spcBef>
                <a:spcPts val="0"/>
              </a:spcBef>
              <a:buClr>
                <a:srgbClr val="FEC3AE"/>
              </a:buClr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PRIMJER: stilizirane  “ambijentalne atmosfere” – engl. </a:t>
            </a:r>
            <a:r>
              <a:rPr i="1"/>
              <a:t>ambience, artificial soundscape</a:t>
            </a:r>
            <a:r>
              <a:t>: </a:t>
            </a:r>
          </a:p>
          <a:p>
            <a:pPr lvl="3" marL="0" indent="1004887">
              <a:lnSpc>
                <a:spcPct val="80000"/>
              </a:lnSpc>
              <a:spcBef>
                <a:spcPts val="0"/>
              </a:spcBef>
              <a:buSzTx/>
              <a:buNone/>
              <a:defRPr i="1" sz="2100" u="sng">
                <a:solidFill>
                  <a:srgbClr val="D2611C"/>
                </a:solidFill>
                <a:uFill>
                  <a:solidFill>
                    <a:srgbClr val="D2611C"/>
                  </a:solidFill>
                </a:uFill>
                <a:latin typeface="+mn-lt"/>
                <a:ea typeface="+mn-ea"/>
                <a:cs typeface="+mn-cs"/>
                <a:sym typeface="Times New Roman"/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https://www.youtube.com/watch?v=Aa4rRvRB_Xs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5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500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6" dur="500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0" dur="500"/>
                                        <p:tgtEl>
                                          <p:spTgt spid="1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4" dur="500"/>
                                        <p:tgtEl>
                                          <p:spTgt spid="1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8" dur="500"/>
                                        <p:tgtEl>
                                          <p:spTgt spid="1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 idx="4294967295"/>
          </p:nvPr>
        </p:nvSpPr>
        <p:spPr>
          <a:xfrm>
            <a:off x="457200" y="274637"/>
            <a:ext cx="7467600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Times New Roman"/>
              </a:defRPr>
            </a:lvl1pPr>
          </a:lstStyle>
          <a:p>
            <a:pPr/>
            <a:r>
              <a:t>IZVANPRIZORNI ZVUKOVI</a:t>
            </a:r>
          </a:p>
        </p:txBody>
      </p:sp>
      <p:sp>
        <p:nvSpPr>
          <p:cNvPr id="143" name="Shape 143"/>
          <p:cNvSpPr/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○"/>
              <a:defRPr i="1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 </a:t>
            </a:r>
            <a:r>
              <a:rPr>
                <a:solidFill>
                  <a:srgbClr val="FF0000"/>
                </a:solidFill>
              </a:rPr>
              <a:t>Neprizorni zvukovi</a:t>
            </a:r>
            <a:r>
              <a:rPr i="0">
                <a:solidFill>
                  <a:srgbClr val="FF0000"/>
                </a:solidFill>
              </a:rPr>
              <a:t> </a:t>
            </a:r>
            <a:r>
              <a:rPr i="0">
                <a:solidFill>
                  <a:srgbClr val="000000"/>
                </a:solidFill>
              </a:rPr>
              <a:t>– zvukovi koji nemaju izvor u prizoru, registriraju se kao ‘dodani’ (engl. </a:t>
            </a:r>
            <a:r>
              <a:rPr>
                <a:solidFill>
                  <a:srgbClr val="000000"/>
                </a:solidFill>
              </a:rPr>
              <a:t>off</a:t>
            </a:r>
            <a:r>
              <a:rPr i="0">
                <a:solidFill>
                  <a:srgbClr val="000000"/>
                </a:solidFill>
              </a:rPr>
              <a:t>)</a:t>
            </a:r>
          </a:p>
          <a:p>
            <a:pPr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1. </a:t>
            </a:r>
            <a:r>
              <a:rPr i="1">
                <a:solidFill>
                  <a:srgbClr val="FF0000"/>
                </a:solidFill>
              </a:rPr>
              <a:t>popratni govor – naracija, komentar</a:t>
            </a:r>
            <a:endParaRPr i="1">
              <a:solidFill>
                <a:srgbClr val="FF0000"/>
              </a:solidFill>
            </a:endParaRPr>
          </a:p>
          <a:p>
            <a:pPr lvl="2">
              <a:spcBef>
                <a:spcPts val="0"/>
              </a:spcBef>
              <a:buClr>
                <a:srgbClr val="E0752F"/>
              </a:buCl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 eng. </a:t>
            </a:r>
            <a:r>
              <a:rPr i="1">
                <a:solidFill>
                  <a:srgbClr val="0000FF"/>
                </a:solidFill>
              </a:rPr>
              <a:t>voice over, nondiegetic voice </a:t>
            </a:r>
            <a:endParaRPr i="1">
              <a:solidFill>
                <a:srgbClr val="0000FF"/>
              </a:solidFill>
            </a:endParaRPr>
          </a:p>
          <a:p>
            <a:pPr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2.</a:t>
            </a:r>
            <a:r>
              <a:rPr i="1">
                <a:solidFill>
                  <a:srgbClr val="D2611C"/>
                </a:solidFill>
              </a:rPr>
              <a:t> </a:t>
            </a:r>
            <a:r>
              <a:rPr i="1">
                <a:solidFill>
                  <a:srgbClr val="FF0000"/>
                </a:solidFill>
              </a:rPr>
              <a:t>popratna glazba </a:t>
            </a:r>
            <a:endParaRPr i="1">
              <a:solidFill>
                <a:srgbClr val="FF0000"/>
              </a:solidFill>
            </a:endParaRPr>
          </a:p>
          <a:p>
            <a:pPr lvl="2">
              <a:spcBef>
                <a:spcPts val="0"/>
              </a:spcBef>
              <a:buClr>
                <a:srgbClr val="E0752F"/>
              </a:buCl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 eng. </a:t>
            </a:r>
            <a:r>
              <a:rPr i="1">
                <a:solidFill>
                  <a:srgbClr val="0000FF"/>
                </a:solidFill>
              </a:rPr>
              <a:t>nondiegetic music </a:t>
            </a:r>
            <a:endParaRPr i="1">
              <a:solidFill>
                <a:srgbClr val="0000FF"/>
              </a:solidFill>
            </a:endParaRPr>
          </a:p>
          <a:p>
            <a:pPr>
              <a:buChar char="○"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3.</a:t>
            </a:r>
            <a:r>
              <a:rPr i="1">
                <a:solidFill>
                  <a:srgbClr val="D2611C"/>
                </a:solidFill>
              </a:rPr>
              <a:t> </a:t>
            </a:r>
            <a:r>
              <a:rPr i="1">
                <a:solidFill>
                  <a:srgbClr val="FF0000"/>
                </a:solidFill>
              </a:rPr>
              <a:t>izvanprizorni šumovi</a:t>
            </a:r>
            <a:endParaRPr i="1">
              <a:solidFill>
                <a:srgbClr val="FF0000"/>
              </a:solidFill>
            </a:endParaRPr>
          </a:p>
          <a:p>
            <a:pPr lvl="2">
              <a:spcBef>
                <a:spcPts val="0"/>
              </a:spcBef>
              <a:buClr>
                <a:srgbClr val="E0752F"/>
              </a:buClr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eng.</a:t>
            </a:r>
            <a:r>
              <a:rPr i="1">
                <a:solidFill>
                  <a:srgbClr val="FF0000"/>
                </a:solidFill>
              </a:rPr>
              <a:t> </a:t>
            </a:r>
            <a:r>
              <a:rPr i="1">
                <a:solidFill>
                  <a:srgbClr val="0000FF"/>
                </a:solidFill>
              </a:rPr>
              <a:t>nondiegetic sound effects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500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9" dur="500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500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8" dur="500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2" dur="500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7" dur="500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 idx="4294967295"/>
          </p:nvPr>
        </p:nvSpPr>
        <p:spPr>
          <a:xfrm>
            <a:off x="228600" y="274636"/>
            <a:ext cx="8229600" cy="868364"/>
          </a:xfrm>
          <a:prstGeom prst="rect">
            <a:avLst/>
          </a:prstGeom>
        </p:spPr>
        <p:txBody>
          <a:bodyPr/>
          <a:lstStyle/>
          <a:p>
            <a:pPr>
              <a:defRPr sz="2300">
                <a:latin typeface="+mn-lt"/>
                <a:ea typeface="+mn-ea"/>
                <a:cs typeface="+mn-cs"/>
                <a:sym typeface="Times New Roman"/>
              </a:defRPr>
            </a:pPr>
            <a:r>
              <a:t>RASPOZNAVALAČKE ZNAČAJKE NEPRIZORNOG ZVUKA – NEPERSPEKTIVNOST </a:t>
            </a:r>
            <a:r>
              <a:rPr sz="2200">
                <a:solidFill>
                  <a:srgbClr val="000000"/>
                </a:solidFill>
              </a:rPr>
              <a:t>(PRIMJER: </a:t>
            </a:r>
            <a:r>
              <a:rPr i="1" sz="2200">
                <a:solidFill>
                  <a:srgbClr val="000000"/>
                </a:solidFill>
              </a:rPr>
              <a:t>SIN CITY</a:t>
            </a:r>
            <a:r>
              <a:rPr sz="220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146" name="Shape 146"/>
          <p:cNvSpPr/>
          <p:nvPr>
            <p:ph type="body" idx="4294967295"/>
          </p:nvPr>
        </p:nvSpPr>
        <p:spPr>
          <a:xfrm>
            <a:off x="0" y="1219200"/>
            <a:ext cx="8534400" cy="54498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○"/>
              <a:defRPr i="1" sz="2100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nesinkron je </a:t>
            </a:r>
          </a:p>
          <a:p>
            <a:pPr lvl="1" marL="639762" indent="-273050">
              <a:lnSpc>
                <a:spcPct val="90000"/>
              </a:lnSpc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(a) </a:t>
            </a:r>
            <a:r>
              <a:rPr i="1"/>
              <a:t>nije kompatibilan s prizorom </a:t>
            </a:r>
            <a:r>
              <a:t>– tipski ne pripada praćenom ambijentu (PRIMJER: </a:t>
            </a:r>
            <a:r>
              <a:rPr i="1"/>
              <a:t>Sin City</a:t>
            </a:r>
            <a:r>
              <a:t>) </a:t>
            </a:r>
          </a:p>
          <a:p>
            <a:pPr lvl="1" marL="639762" indent="-273050">
              <a:lnSpc>
                <a:spcPct val="90000"/>
              </a:lnSpc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(b)</a:t>
            </a:r>
            <a:r>
              <a:rPr>
                <a:solidFill>
                  <a:srgbClr val="0000FF"/>
                </a:solidFill>
              </a:rPr>
              <a:t> </a:t>
            </a:r>
            <a:r>
              <a:t>nema sinkroniteta ni sa kojim vidljivim izvorom zvuka; ond. odvija se neovisno od zvukotvornih promjena u kadru  </a:t>
            </a:r>
            <a:r>
              <a:rPr i="1">
                <a:solidFill>
                  <a:srgbClr val="0000FF"/>
                </a:solidFill>
              </a:rPr>
              <a:t> </a:t>
            </a:r>
            <a:endParaRPr i="1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Char char="○"/>
              <a:defRPr i="1" sz="2100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ujednačene je zvučnosti</a:t>
            </a:r>
            <a:r>
              <a:rPr i="0">
                <a:solidFill>
                  <a:srgbClr val="000000"/>
                </a:solidFill>
              </a:rPr>
              <a:t> (jačine, čujnosti) preko montažnih prijelaza (iste jačine) – ne ovisi o promjenama točke promatranja od kadra do kadra, pa ni o promjenama scene</a:t>
            </a:r>
          </a:p>
          <a:p>
            <a:pPr lvl="1" marL="639762" indent="-273050">
              <a:lnSpc>
                <a:spcPct val="90000"/>
              </a:lnSpc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ako mu se mijenja jačina i čujnost (kad se npr. glazba ‘podvuče’ pod dijalog) onda je on i nadalje ujednačene (tiše) zvučnosti, i nadalje neovisan o mijenjanju točke promatranja  ili prizora</a:t>
            </a:r>
          </a:p>
          <a:p>
            <a:pPr>
              <a:lnSpc>
                <a:spcPct val="90000"/>
              </a:lnSpc>
              <a:buChar char="○"/>
              <a:defRPr sz="2100">
                <a:solidFill>
                  <a:srgbClr val="0000FF"/>
                </a:solidFill>
                <a:latin typeface="+mn-lt"/>
                <a:ea typeface="+mn-ea"/>
                <a:cs typeface="+mn-cs"/>
                <a:sym typeface="Times New Roman"/>
              </a:defRPr>
            </a:pPr>
            <a:r>
              <a:t>‘</a:t>
            </a:r>
            <a:r>
              <a:rPr i="1"/>
              <a:t>čistog je zvučanja</a:t>
            </a:r>
            <a:r>
              <a:t>’</a:t>
            </a:r>
            <a:r>
              <a:rPr>
                <a:solidFill>
                  <a:srgbClr val="000000"/>
                </a:solidFill>
              </a:rPr>
              <a:t> </a:t>
            </a:r>
          </a:p>
          <a:p>
            <a:pPr lvl="1" marL="639762" indent="-273050">
              <a:lnSpc>
                <a:spcPct val="90000"/>
              </a:lnSpc>
              <a:spcBef>
                <a:spcPts val="500"/>
              </a:spcBef>
              <a:buFont typeface="Wingdings 2"/>
              <a:defRPr sz="2100">
                <a:latin typeface="+mn-lt"/>
                <a:ea typeface="+mn-ea"/>
                <a:cs typeface="+mn-cs"/>
                <a:sym typeface="Times New Roman"/>
              </a:defRPr>
            </a:pPr>
            <a:r>
              <a:t>ništa ga ne maskira - tipično ga nema refleksija, a ako ima one su ujednačene, neovisne o prizoru i promjenama točke promatranja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4" dur="5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500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500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1" dur="500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6" dur="500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 idx="4294967295"/>
          </p:nvPr>
        </p:nvSpPr>
        <p:spPr>
          <a:xfrm>
            <a:off x="457200" y="274636"/>
            <a:ext cx="7467600" cy="487364"/>
          </a:xfrm>
          <a:prstGeom prst="rect">
            <a:avLst/>
          </a:prstGeom>
        </p:spPr>
        <p:txBody>
          <a:bodyPr/>
          <a:lstStyle>
            <a:lvl1pPr defTabSz="868680">
              <a:defRPr sz="2500"/>
            </a:lvl1pPr>
          </a:lstStyle>
          <a:p>
            <a:pPr/>
            <a:r>
              <a:t>DOPUNSKA LITERATURA: </a:t>
            </a:r>
          </a:p>
        </p:txBody>
      </p:sp>
      <p:sp>
        <p:nvSpPr>
          <p:cNvPr id="149" name="Shape 149"/>
          <p:cNvSpPr/>
          <p:nvPr>
            <p:ph type="body" idx="4294967295"/>
          </p:nvPr>
        </p:nvSpPr>
        <p:spPr>
          <a:xfrm>
            <a:off x="304800" y="990600"/>
            <a:ext cx="8458200" cy="5562600"/>
          </a:xfrm>
          <a:prstGeom prst="rect">
            <a:avLst/>
          </a:prstGeom>
        </p:spPr>
        <p:txBody>
          <a:bodyPr/>
          <a:lstStyle/>
          <a:p>
            <a:pPr marL="571500" indent="-571500">
              <a:lnSpc>
                <a:spcPct val="90000"/>
              </a:lnSpc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Salt, Barry, 2009, </a:t>
            </a:r>
            <a:r>
              <a:rPr i="1"/>
              <a:t>Film Style and Technology: History and Analysis, </a:t>
            </a:r>
            <a:r>
              <a:t>3rd edition, London:  Starword </a:t>
            </a:r>
          </a:p>
          <a:p>
            <a:pPr marL="571500" indent="-571500">
              <a:lnSpc>
                <a:spcPct val="90000"/>
              </a:lnSpc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Turković, Hrvoje, 2007. “Kompenzacijska teorija funkcije filmske glazbe”, </a:t>
            </a:r>
            <a:r>
              <a:rPr i="1"/>
              <a:t>Književna smotra, </a:t>
            </a:r>
            <a:r>
              <a:t>39/2007, 143 (1), (ima dosta o povijesnim promjenama u uporabi zvuka u filmu) </a:t>
            </a:r>
          </a:p>
          <a:p>
            <a:pPr lvl="1" marL="204786" indent="161926">
              <a:lnSpc>
                <a:spcPct val="90000"/>
              </a:lnSpc>
              <a:spcBef>
                <a:spcPts val="500"/>
              </a:spcBef>
              <a:buSzTx/>
              <a:buNone/>
              <a:defRPr>
                <a:latin typeface="+mn-lt"/>
                <a:ea typeface="+mn-ea"/>
                <a:cs typeface="+mn-cs"/>
                <a:sym typeface="Times New Roman"/>
              </a:defRPr>
            </a:pPr>
            <a:r>
              <a:t>	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http://bib.irb.hr/datoteka/297492.TURKOVIC_Kompenzacijska_teorija_popratne_filmske_glazbe.doc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riel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