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8CC"/>
          </a:solidFill>
        </a:fill>
      </a:tcStyle>
    </a:wholeTbl>
    <a:band2H>
      <a:tcTxStyle b="def" i="def"/>
      <a:tcStyle>
        <a:tcBdr/>
        <a:fill>
          <a:solidFill>
            <a:srgbClr val="FFEDE7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1141412" y="0"/>
            <a:ext cx="230188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8" name="Shape 28"/>
          <p:cNvSpPr/>
          <p:nvPr/>
        </p:nvSpPr>
        <p:spPr>
          <a:xfrm flipH="1">
            <a:off x="106362" y="0"/>
            <a:ext cx="1" cy="6858001"/>
          </a:xfrm>
          <a:prstGeom prst="line">
            <a:avLst/>
          </a:prstGeom>
          <a:ln w="57150">
            <a:solidFill>
              <a:srgbClr val="FEC3AE">
                <a:alpha val="7294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FFEDE8">
                <a:alpha val="83135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Shape 30"/>
          <p:cNvSpPr/>
          <p:nvPr/>
        </p:nvSpPr>
        <p:spPr>
          <a:xfrm flipH="1">
            <a:off x="854074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" name="Shape 31"/>
          <p:cNvSpPr/>
          <p:nvPr/>
        </p:nvSpPr>
        <p:spPr>
          <a:xfrm flipH="1">
            <a:off x="1727199" y="0"/>
            <a:ext cx="2" cy="6858001"/>
          </a:xfrm>
          <a:prstGeom prst="line">
            <a:avLst/>
          </a:prstGeom>
          <a:ln w="28575">
            <a:solidFill>
              <a:srgbClr val="FEC3AE">
                <a:alpha val="8195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Shape 32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Shape 33"/>
          <p:cNvSpPr/>
          <p:nvPr/>
        </p:nvSpPr>
        <p:spPr>
          <a:xfrm flipH="1">
            <a:off x="9113837" y="0"/>
            <a:ext cx="1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Shape 3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1309687" y="4867275"/>
            <a:ext cx="641351" cy="6413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7" name="Shape 37"/>
          <p:cNvSpPr/>
          <p:nvPr/>
        </p:nvSpPr>
        <p:spPr>
          <a:xfrm>
            <a:off x="1090612" y="5500687"/>
            <a:ext cx="138113" cy="13652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xfrm>
            <a:off x="1476196" y="5034280"/>
            <a:ext cx="308333" cy="30734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/>
        </p:nvSpPr>
        <p:spPr>
          <a:xfrm>
            <a:off x="1141412" y="0"/>
            <a:ext cx="230188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8" name="Shape 58"/>
          <p:cNvSpPr/>
          <p:nvPr/>
        </p:nvSpPr>
        <p:spPr>
          <a:xfrm flipH="1">
            <a:off x="106362" y="0"/>
            <a:ext cx="1" cy="6858001"/>
          </a:xfrm>
          <a:prstGeom prst="line">
            <a:avLst/>
          </a:prstGeom>
          <a:ln w="57150">
            <a:solidFill>
              <a:srgbClr val="FEC3AE">
                <a:alpha val="7294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hape 59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FFEDE8">
                <a:alpha val="83135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60"/>
          <p:cNvSpPr/>
          <p:nvPr/>
        </p:nvSpPr>
        <p:spPr>
          <a:xfrm flipH="1">
            <a:off x="854074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Shape 61"/>
          <p:cNvSpPr/>
          <p:nvPr/>
        </p:nvSpPr>
        <p:spPr>
          <a:xfrm flipH="1">
            <a:off x="1727199" y="0"/>
            <a:ext cx="2" cy="6858001"/>
          </a:xfrm>
          <a:prstGeom prst="line">
            <a:avLst/>
          </a:prstGeom>
          <a:ln w="28575">
            <a:solidFill>
              <a:srgbClr val="FEC3AE">
                <a:alpha val="8195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Shape 62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Shape 6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1323974" y="4867275"/>
            <a:ext cx="642939" cy="6413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1090612" y="5500687"/>
            <a:ext cx="138113" cy="13652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 flipH="1">
            <a:off x="9097962" y="0"/>
            <a:ext cx="1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1490483" y="5034280"/>
            <a:ext cx="308334" cy="30734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Shape 89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Shape 90"/>
          <p:cNvSpPr/>
          <p:nvPr/>
        </p:nvSpPr>
        <p:spPr>
          <a:xfrm flipH="1">
            <a:off x="6192837" y="0"/>
            <a:ext cx="1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Shape 91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hape 92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3" name="Shape 93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Shape 9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5" name="Shape 95"/>
          <p:cNvSpPr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Shape 10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Shape 10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8" name="Shape 108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Shape 109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Shape 110"/>
          <p:cNvSpPr/>
          <p:nvPr/>
        </p:nvSpPr>
        <p:spPr>
          <a:xfrm flipH="1">
            <a:off x="6192837" y="0"/>
            <a:ext cx="1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Shape 111"/>
          <p:cNvSpPr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 flipH="1">
            <a:off x="76199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hape 4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Shape 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Shape 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/>
          <a:lstStyle/>
          <a:p>
            <a:pPr/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280221" y="5840730"/>
            <a:ext cx="308333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678769" marR="0" indent="-3120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914400" marR="0" indent="-18256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1223962" marR="0" indent="-2190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"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15533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20105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24677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29249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33821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user/profsimons" TargetMode="External"/><Relationship Id="rId3" Type="http://schemas.openxmlformats.org/officeDocument/2006/relationships/hyperlink" Target="http://www.scholarpedia.org/article/Inattentional_blindness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2285999" y="3124200"/>
            <a:ext cx="6172202" cy="189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b="1" sz="2800">
                <a:latin typeface="+mj-lt"/>
                <a:ea typeface="+mj-ea"/>
                <a:cs typeface="+mj-cs"/>
                <a:sym typeface="Times New Roman"/>
              </a:defRPr>
            </a:pPr>
            <a:r>
              <a:t>HRVOJE TURKOVIĆ</a:t>
            </a:r>
            <a:br/>
            <a:r>
              <a:rPr sz="3000"/>
              <a:t>TEORIJA MONTAŽE </a:t>
            </a:r>
            <a:r>
              <a:rPr sz="2400"/>
              <a:t>(2015-2016)</a:t>
            </a:r>
          </a:p>
        </p:txBody>
      </p:sp>
      <p:sp>
        <p:nvSpPr>
          <p:cNvPr id="123" name="Shape 123"/>
          <p:cNvSpPr/>
          <p:nvPr>
            <p:ph type="body" sz="quarter" idx="4294967295"/>
          </p:nvPr>
        </p:nvSpPr>
        <p:spPr>
          <a:xfrm>
            <a:off x="2285999" y="5003800"/>
            <a:ext cx="6172202" cy="137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b="1">
                <a:solidFill>
                  <a:srgbClr val="575F6D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9. Prepoznavanje likova</a:t>
            </a:r>
          </a:p>
          <a:p>
            <a:pPr marL="0" indent="0">
              <a:buSzTx/>
              <a:buNone/>
              <a:defRPr b="1">
                <a:solidFill>
                  <a:srgbClr val="575F6D"/>
                </a:solidFill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marL="0" indent="0" algn="r">
              <a:buSzTx/>
              <a:buNone/>
              <a:defRPr b="1">
                <a:solidFill>
                  <a:srgbClr val="575F6D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1. XII. 2015.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 idx="4294967295"/>
          </p:nvPr>
        </p:nvSpPr>
        <p:spPr>
          <a:xfrm>
            <a:off x="228600" y="228600"/>
            <a:ext cx="8458200" cy="573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OSNOVNANAČELA PRIZORNIH PREPOZNAVANJA</a:t>
            </a:r>
          </a:p>
        </p:txBody>
      </p:sp>
      <p:sp>
        <p:nvSpPr>
          <p:cNvPr id="126" name="Shape 126"/>
          <p:cNvSpPr/>
          <p:nvPr>
            <p:ph type="body" idx="4294967295"/>
          </p:nvPr>
        </p:nvSpPr>
        <p:spPr>
          <a:xfrm>
            <a:off x="152400" y="838200"/>
            <a:ext cx="8610600" cy="6019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SzTx/>
              <a:buNone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Iz dosadašnje analize načina na koje prepoznajemo ambijent mogu se izvući </a:t>
            </a:r>
            <a:r>
              <a:rPr i="1">
                <a:solidFill>
                  <a:srgbClr val="D53211"/>
                </a:solidFill>
              </a:rPr>
              <a:t>osnovna načela prepoznavanja</a:t>
            </a:r>
            <a:endParaRPr>
              <a:solidFill>
                <a:srgbClr val="D53211"/>
              </a:solidFill>
            </a:endParaRP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1. pri prepoznavanju </a:t>
            </a:r>
            <a:r>
              <a:rPr i="1">
                <a:solidFill>
                  <a:srgbClr val="0000FF"/>
                </a:solidFill>
              </a:rPr>
              <a:t>oslanjamo se</a:t>
            </a:r>
            <a:r>
              <a:rPr i="1"/>
              <a:t> </a:t>
            </a:r>
            <a:r>
              <a:t>na naše</a:t>
            </a:r>
            <a:r>
              <a:rPr i="1">
                <a:solidFill>
                  <a:srgbClr val="0000FF"/>
                </a:solidFill>
              </a:rPr>
              <a:t> opće iskustveno poznavanje tipova pojave </a:t>
            </a:r>
            <a:r>
              <a:rPr i="1"/>
              <a:t>koju prepoznajemo</a:t>
            </a:r>
          </a:p>
          <a:p>
            <a:pPr lvl="1" marL="639762" indent="-273050">
              <a:lnSpc>
                <a:spcPct val="90000"/>
              </a:lnSpc>
              <a:spcBef>
                <a:spcPts val="400"/>
              </a:spcBef>
              <a:buFont typeface="Wingdings 2"/>
              <a:defRPr sz="1800">
                <a:latin typeface="+mj-lt"/>
                <a:ea typeface="+mj-ea"/>
                <a:cs typeface="+mj-cs"/>
                <a:sym typeface="Times New Roman"/>
              </a:defRPr>
            </a:pPr>
            <a:r>
              <a:t>aktivira se naše životno (ali i filmsko) iskustvo o tome što sve tipično pripada danoj pojavi – kako je ona strukturirana</a:t>
            </a: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 2. prepoznavanje se temelji na malome skupu </a:t>
            </a:r>
            <a:r>
              <a:rPr i="1">
                <a:solidFill>
                  <a:srgbClr val="0000FF"/>
                </a:solidFill>
              </a:rPr>
              <a:t>indikatora </a:t>
            </a:r>
            <a:r>
              <a:rPr i="1"/>
              <a:t>– karakterističnih osobina </a:t>
            </a:r>
            <a:r>
              <a:t>dane pojave </a:t>
            </a:r>
            <a:r>
              <a:rPr i="1"/>
              <a:t>- </a:t>
            </a:r>
            <a:r>
              <a:t>one, za nas, čine </a:t>
            </a:r>
            <a:r>
              <a:rPr i="1">
                <a:solidFill>
                  <a:srgbClr val="1F2FBD"/>
                </a:solidFill>
              </a:rPr>
              <a:t>sukus</a:t>
            </a:r>
            <a:r>
              <a:rPr i="1"/>
              <a:t> </a:t>
            </a:r>
            <a:r>
              <a:t>pojave koju prepoznajemo (ne trebamo detaljno razgledavati prizor da bismo ga prepoznali).</a:t>
            </a:r>
            <a:endParaRPr i="1"/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3. prepoznavanje pojave se čuva preko montažnog prijelaza ako su (različiti) sastojci prizora u dva susjedna kadra </a:t>
            </a:r>
            <a:r>
              <a:rPr i="1">
                <a:solidFill>
                  <a:srgbClr val="0000FF"/>
                </a:solidFill>
              </a:rPr>
              <a:t>spojivi, kompatibilni</a:t>
            </a:r>
            <a:endParaRPr i="1">
              <a:solidFill>
                <a:srgbClr val="0000FF"/>
              </a:solidFill>
            </a:endParaRPr>
          </a:p>
          <a:p>
            <a:pPr lvl="1" marL="639762" indent="-273050">
              <a:lnSpc>
                <a:spcPct val="90000"/>
              </a:lnSpc>
              <a:spcBef>
                <a:spcPts val="400"/>
              </a:spcBef>
              <a:buFont typeface="Wingdings 2"/>
              <a:defRPr sz="1800">
                <a:latin typeface="+mj-lt"/>
                <a:ea typeface="+mj-ea"/>
                <a:cs typeface="+mj-cs"/>
                <a:sym typeface="Times New Roman"/>
              </a:defRPr>
            </a:pPr>
            <a:r>
              <a:t>tj. ukoliko tipski mogu pripadati istoj pojavi – prema našem iskustvu</a:t>
            </a: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4. prepoznavanje je osobito olakšano ako postoje</a:t>
            </a:r>
            <a:r>
              <a:rPr i="1">
                <a:solidFill>
                  <a:srgbClr val="0000FF"/>
                </a:solidFill>
              </a:rPr>
              <a:t> isti </a:t>
            </a:r>
            <a:r>
              <a:rPr>
                <a:solidFill>
                  <a:srgbClr val="0000FF"/>
                </a:solidFill>
              </a:rPr>
              <a:t>(uočljivi) </a:t>
            </a:r>
            <a:r>
              <a:rPr i="1">
                <a:solidFill>
                  <a:srgbClr val="0000FF"/>
                </a:solidFill>
              </a:rPr>
              <a:t>elementi prizora</a:t>
            </a:r>
            <a:r>
              <a:rPr i="1"/>
              <a:t> </a:t>
            </a:r>
            <a:r>
              <a:t>u oba kadra – ako postoji </a:t>
            </a:r>
            <a:r>
              <a:rPr i="1">
                <a:solidFill>
                  <a:srgbClr val="0000FF"/>
                </a:solidFill>
              </a:rPr>
              <a:t>preklapanje dvaju vizura</a:t>
            </a:r>
            <a:r>
              <a:t> prizora, odnosno ako postoje atmosferski kontinuiteti (kontinuiran ambijentalni zvuk; kontinuirano osvjetljenje i atmosferilije)</a:t>
            </a: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5. pepoznavanje je, također, olakšano ako smo već prethodno, odnosno općenito (temeljnim kadrom), upoznati s prizorom</a:t>
            </a: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Ova načela su (gotovo) općenita - primjenjiva su ne samo na prepoznavanje ambijenata nego i likova.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>
              <a:defRPr sz="2900"/>
            </a:pPr>
            <a:r>
              <a:t>KOLIKO DOBRO PREPOZNAJEMO LIKOVE?</a:t>
            </a:r>
            <a:r>
              <a:rPr sz="3000">
                <a:latin typeface="+mj-lt"/>
                <a:ea typeface="+mj-ea"/>
                <a:cs typeface="+mj-cs"/>
                <a:sym typeface="Times New Roman"/>
              </a:rPr>
              <a:t> </a:t>
            </a:r>
          </a:p>
        </p:txBody>
      </p:sp>
      <p:sp>
        <p:nvSpPr>
          <p:cNvPr id="129" name="Shape 129"/>
          <p:cNvSpPr/>
          <p:nvPr>
            <p:ph type="body" idx="4294967295"/>
          </p:nvPr>
        </p:nvSpPr>
        <p:spPr>
          <a:xfrm>
            <a:off x="-1" y="1371600"/>
            <a:ext cx="8763002" cy="533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○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Mogućnosti velikih zamjena</a:t>
            </a:r>
          </a:p>
          <a:p>
            <a:pPr lvl="3" marL="1600200" indent="-228600">
              <a:lnSpc>
                <a:spcPct val="90000"/>
              </a:lnSpc>
              <a:spcBef>
                <a:spcPts val="0"/>
              </a:spcBef>
              <a:buClr>
                <a:srgbClr val="FEC3AE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PRIMJER: </a:t>
            </a:r>
            <a:r>
              <a:rPr i="1"/>
              <a:t>Taj mračni predmet želje, </a:t>
            </a:r>
            <a:r>
              <a:t>Bu</a:t>
            </a:r>
            <a:r>
              <a:t>ñ</a:t>
            </a:r>
            <a:r>
              <a:t>uel, 1977. (ch. 3)</a:t>
            </a:r>
          </a:p>
          <a:p>
            <a:pPr>
              <a:lnSpc>
                <a:spcPct val="90000"/>
              </a:lnSpc>
              <a:buChar char="○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Proučavanje zamjena</a:t>
            </a:r>
          </a:p>
          <a:p>
            <a:pPr lvl="3" marL="1600200" indent="-228600">
              <a:lnSpc>
                <a:spcPct val="90000"/>
              </a:lnSpc>
              <a:spcBef>
                <a:spcPts val="0"/>
              </a:spcBef>
              <a:buClr>
                <a:srgbClr val="FEC3AE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PRIMJER: Znanstveni eksperimenti s prepoznavanjem  - slideovi, ulomak emisije</a:t>
            </a:r>
            <a:r>
              <a:rPr i="1"/>
              <a:t> Mozak  </a:t>
            </a:r>
            <a:endParaRPr i="1"/>
          </a:p>
          <a:p>
            <a:pPr lvl="3" marL="1600200" indent="-228600">
              <a:lnSpc>
                <a:spcPct val="90000"/>
              </a:lnSpc>
              <a:spcBef>
                <a:spcPts val="0"/>
              </a:spcBef>
              <a:buClr>
                <a:srgbClr val="FEC3AE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Psihološka pojava </a:t>
            </a:r>
            <a:r>
              <a:rPr i="1">
                <a:solidFill>
                  <a:srgbClr val="0000FF"/>
                </a:solidFill>
              </a:rPr>
              <a:t>sljepila za promjene</a:t>
            </a:r>
            <a:r>
              <a:rPr i="1"/>
              <a:t> </a:t>
            </a:r>
            <a:r>
              <a:t>-</a:t>
            </a:r>
            <a:r>
              <a:rPr i="1"/>
              <a:t> </a:t>
            </a:r>
            <a:r>
              <a:t>engl</a:t>
            </a:r>
            <a:r>
              <a:rPr i="1"/>
              <a:t>. </a:t>
            </a:r>
            <a:r>
              <a:rPr i="1">
                <a:solidFill>
                  <a:srgbClr val="0000FF"/>
                </a:solidFill>
              </a:rPr>
              <a:t>change blindness</a:t>
            </a:r>
            <a:endParaRPr i="1">
              <a:solidFill>
                <a:srgbClr val="0000FF"/>
              </a:solidFill>
            </a:endParaRPr>
          </a:p>
          <a:p>
            <a:pPr lvl="3" marL="228600" indent="114300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Adresa laboratorijskih videa za eksperimente:</a:t>
            </a:r>
          </a:p>
          <a:p>
            <a:pPr lvl="3" marL="228600" indent="114300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solidFill>
                  <a:srgbClr val="0000FF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rPr u="sng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2" invalidUrl="" action="" tgtFrame="" tooltip="" history="1" highlightClick="0" endSnd="0"/>
              </a:rPr>
              <a:t>http://www.youtube.com/user/profsimons</a:t>
            </a:r>
          </a:p>
          <a:p>
            <a:pPr lvl="3" marL="228600" indent="1143000">
              <a:lnSpc>
                <a:spcPct val="90000"/>
              </a:lnSpc>
              <a:spcBef>
                <a:spcPts val="0"/>
              </a:spcBef>
              <a:buSzTx/>
              <a:buNone/>
              <a:defRPr sz="2000">
                <a:solidFill>
                  <a:srgbClr val="0000FF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rPr u="sng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3" invalidUrl="" action="" tgtFrame="" tooltip="" history="1" highlightClick="0" endSnd="0"/>
              </a:rPr>
              <a:t>http://www.scholarpedia.org/article/Inattentional_blindness</a:t>
            </a:r>
          </a:p>
          <a:p>
            <a:pPr>
              <a:lnSpc>
                <a:spcPct val="90000"/>
              </a:lnSpc>
              <a:buChar char="○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Mogućnosti </a:t>
            </a:r>
            <a:r>
              <a:rPr i="1"/>
              <a:t>dubliranja, kaskaderstva</a:t>
            </a:r>
          </a:p>
          <a:p>
            <a:pPr lvl="3" marL="1600200" indent="-228600">
              <a:lnSpc>
                <a:spcPct val="90000"/>
              </a:lnSpc>
              <a:spcBef>
                <a:spcPts val="0"/>
              </a:spcBef>
              <a:buClr>
                <a:srgbClr val="FEC3AE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PRIMJER: </a:t>
            </a:r>
            <a:r>
              <a:rPr i="1"/>
              <a:t>Američka noć, </a:t>
            </a:r>
            <a:r>
              <a:t>Truffaut (ch 15); </a:t>
            </a:r>
            <a:r>
              <a:rPr i="1"/>
              <a:t>Hollywood: Kas</a:t>
            </a:r>
            <a:r>
              <a:rPr i="1">
                <a:latin typeface="Century Schoolbook"/>
                <a:ea typeface="Century Schoolbook"/>
                <a:cs typeface="Century Schoolbook"/>
                <a:sym typeface="Century Schoolbook"/>
              </a:rPr>
              <a:t>kaderi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xfrm>
            <a:off x="457200" y="122237"/>
            <a:ext cx="7543800" cy="914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>
            <a:lvl1pPr defTabSz="868680">
              <a:defRPr sz="2755"/>
            </a:lvl1pPr>
          </a:lstStyle>
          <a:p>
            <a:pPr/>
            <a:r>
              <a:t>ZAMJENE LIKOVA NA MONT. PRIJELAZU</a:t>
            </a:r>
          </a:p>
        </p:txBody>
      </p:sp>
      <p:pic>
        <p:nvPicPr>
          <p:cNvPr id="132" name="Zamjena 22.jpg" descr="Zamjena 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762000"/>
            <a:ext cx="7559675" cy="558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609600" y="188912"/>
            <a:ext cx="7804150" cy="1106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>
              <a:defRPr sz="2900"/>
            </a:pPr>
            <a:r>
              <a:t>ZAMJENE – METODA</a:t>
            </a:r>
            <a:br/>
            <a:r>
              <a:rPr sz="1500">
                <a:latin typeface="+mj-lt"/>
                <a:ea typeface="+mj-ea"/>
                <a:cs typeface="+mj-cs"/>
                <a:sym typeface="Times New Roman"/>
              </a:rPr>
              <a:t>HTTP://WWW.YOUTUBE.COM/WATCH?V=FWSXSQSSPIQ&amp;FEATURE=C4-OVERVIEW-VL&amp;LIST=PLC0A3CAC7B3A0E288</a:t>
            </a:r>
          </a:p>
        </p:txBody>
      </p:sp>
      <p:pic>
        <p:nvPicPr>
          <p:cNvPr id="135" name="zamjene 11.jpg" descr="zamjen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295400"/>
            <a:ext cx="6696075" cy="5113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 idx="4294967295"/>
          </p:nvPr>
        </p:nvSpPr>
        <p:spPr>
          <a:xfrm>
            <a:off x="228600" y="122237"/>
            <a:ext cx="83820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z="22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ČIME OSIGURATI PREPOZNAVANJE NA MONT. PRIJELAZU?</a:t>
            </a:r>
          </a:p>
        </p:txBody>
      </p:sp>
      <p:sp>
        <p:nvSpPr>
          <p:cNvPr id="138" name="Shape 138"/>
          <p:cNvSpPr/>
          <p:nvPr>
            <p:ph type="body" idx="4294967295"/>
          </p:nvPr>
        </p:nvSpPr>
        <p:spPr>
          <a:xfrm>
            <a:off x="152400" y="762000"/>
            <a:ext cx="8610600" cy="5943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A) </a:t>
            </a:r>
            <a:r>
              <a:rPr>
                <a:solidFill>
                  <a:srgbClr val="0000FF"/>
                </a:solidFill>
              </a:rPr>
              <a:t>kontekstualnom pripremom</a:t>
            </a:r>
            <a:r>
              <a:t> – razvojem specifičnih očekivanja pred motažnim prijelazom</a:t>
            </a:r>
          </a:p>
          <a:p>
            <a:pPr lvl="1" marL="639762" indent="-273050">
              <a:lnSpc>
                <a:spcPct val="90000"/>
              </a:lnSpc>
              <a:spcBef>
                <a:spcPts val="400"/>
              </a:spcBef>
              <a:buFont typeface="Wingdings 2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Tj. takvo priređenim prizornim (fabulativnim) kontekstom koji budi snažna očekivanja da ćemo vidjeti isti lik u nastavku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Povezanost situacija (kontinuitet praćenja likova)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Istovjetna društvena uloga koju lik ima društvenoj situaciji koju se prati 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isto ime se povezuje s likom tijekom sekvence (filma), identificira ga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Istovjetno (identifikacijsko) ponašanje drugih likova prema danom liku</a:t>
            </a: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C) vođenjem računa o prisutnosti nekih ključnih, </a:t>
            </a:r>
            <a:r>
              <a:rPr>
                <a:solidFill>
                  <a:srgbClr val="0000FF"/>
                </a:solidFill>
              </a:rPr>
              <a:t>uočljivih identifikacijskih atributa</a:t>
            </a:r>
            <a:r>
              <a:t> lika s obje strane montažnog prijelaza</a:t>
            </a:r>
          </a:p>
          <a:p>
            <a:pPr lvl="1" marL="639762" indent="-273050">
              <a:lnSpc>
                <a:spcPct val="90000"/>
              </a:lnSpc>
              <a:spcBef>
                <a:spcPts val="400"/>
              </a:spcBef>
              <a:buFont typeface="Wingdings 2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Da su važni atributi osobnosti istovrsni (mladost, spol, jezik…)</a:t>
            </a:r>
          </a:p>
          <a:p>
            <a:pPr lvl="1" marL="639762" indent="-273050">
              <a:lnSpc>
                <a:spcPct val="90000"/>
              </a:lnSpc>
              <a:spcBef>
                <a:spcPts val="400"/>
              </a:spcBef>
              <a:buFont typeface="Wingdings 2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Da su prigodni atributi (osobna rekvizita – garderoba, tip ‘uređenosti’/šminka, frizura, i dr.) istovrsna</a:t>
            </a:r>
          </a:p>
          <a:p>
            <a:pPr>
              <a:lnSpc>
                <a:spcPct val="90000"/>
              </a:lnSpc>
              <a:buChar char="○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D) vođenjem računa o tome da se tematizirani lik po atributima i situacijskoj ulozi  </a:t>
            </a:r>
            <a:r>
              <a:rPr>
                <a:solidFill>
                  <a:srgbClr val="0000FF"/>
                </a:solidFill>
              </a:rPr>
              <a:t>dostatno razlikuje</a:t>
            </a:r>
            <a:r>
              <a:t> od drugih likova u vezanoj situaciji koju pratimo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Po obliku (tjelesnom liku), po identifikacijskim atributima</a:t>
            </a:r>
            <a:r>
              <a:rPr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 idx="4294967295"/>
          </p:nvPr>
        </p:nvSpPr>
        <p:spPr>
          <a:xfrm>
            <a:off x="304800" y="381000"/>
            <a:ext cx="8305800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>
            <a:normAutofit fontScale="100000" lnSpcReduction="0"/>
          </a:bodyPr>
          <a:lstStyle/>
          <a:p>
            <a:pPr>
              <a:defRPr sz="2900"/>
            </a:pPr>
            <a:r>
              <a:t>ČIMBENICI </a:t>
            </a:r>
            <a:r>
              <a:rPr i="1">
                <a:solidFill>
                  <a:srgbClr val="000000"/>
                </a:solidFill>
              </a:rPr>
              <a:t>PREPOZNAVANJA</a:t>
            </a:r>
          </a:p>
        </p:txBody>
      </p:sp>
      <p:sp>
        <p:nvSpPr>
          <p:cNvPr id="141" name="Shape 141"/>
          <p:cNvSpPr/>
          <p:nvPr>
            <p:ph type="body" idx="4294967295"/>
          </p:nvPr>
        </p:nvSpPr>
        <p:spPr>
          <a:xfrm>
            <a:off x="152400" y="1143000"/>
            <a:ext cx="8534400" cy="541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SzTx/>
              <a:buNone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Lik prepoznajemo na temelju</a:t>
            </a:r>
          </a:p>
          <a:p>
            <a:pPr>
              <a:lnSpc>
                <a:spcPct val="90000"/>
              </a:lnSpc>
              <a:buChar char="○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a) </a:t>
            </a:r>
            <a:r>
              <a:rPr>
                <a:solidFill>
                  <a:srgbClr val="0000FF"/>
                </a:solidFill>
              </a:rPr>
              <a:t>općeg oblika</a:t>
            </a:r>
            <a:r>
              <a:t> (ukupna konfiguracija, osobita konfiguracija dijelova) – </a:t>
            </a:r>
            <a:r>
              <a:rPr i="1">
                <a:solidFill>
                  <a:srgbClr val="0000FF"/>
                </a:solidFill>
              </a:rPr>
              <a:t>strukturalnih svojstava</a:t>
            </a:r>
            <a:endParaRPr i="1">
              <a:solidFill>
                <a:srgbClr val="0000FF"/>
              </a:solidFill>
            </a:endParaRP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buFont typeface="Wingdings 2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Oblik lica, ukupnog tijela, držanje, način hoda, boja glasa i način govora...</a:t>
            </a:r>
          </a:p>
          <a:p>
            <a:pPr>
              <a:lnSpc>
                <a:spcPct val="90000"/>
              </a:lnSpc>
              <a:buChar char="○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b) </a:t>
            </a:r>
            <a:r>
              <a:rPr>
                <a:solidFill>
                  <a:srgbClr val="0000FF"/>
                </a:solidFill>
              </a:rPr>
              <a:t>posebnih indikatora</a:t>
            </a:r>
            <a:r>
              <a:t> (</a:t>
            </a:r>
            <a:r>
              <a:rPr>
                <a:solidFill>
                  <a:srgbClr val="0000FF"/>
                </a:solidFill>
              </a:rPr>
              <a:t>karakteristika</a:t>
            </a:r>
            <a:r>
              <a:t>) – </a:t>
            </a:r>
            <a:r>
              <a:rPr>
                <a:solidFill>
                  <a:srgbClr val="0000FF"/>
                </a:solidFill>
              </a:rPr>
              <a:t>posebnih obilježja</a:t>
            </a:r>
            <a:r>
              <a:rPr>
                <a:solidFill>
                  <a:srgbClr val="D2611C"/>
                </a:solidFill>
              </a:rPr>
              <a:t> </a:t>
            </a:r>
            <a:r>
              <a:t>- </a:t>
            </a:r>
            <a:r>
              <a:rPr i="1">
                <a:solidFill>
                  <a:srgbClr val="0000FF"/>
                </a:solidFill>
              </a:rPr>
              <a:t>atributa</a:t>
            </a:r>
            <a:endParaRPr>
              <a:solidFill>
                <a:srgbClr val="0000FF"/>
              </a:solidFill>
            </a:endParaRP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buFont typeface="Wingdings 2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Tzv. ‘posebna obilježja’ osobe, posebna frizura, osobita odjeća ili odjevni predmet (</a:t>
            </a:r>
            <a:r>
              <a:rPr i="1">
                <a:solidFill>
                  <a:srgbClr val="0000FF"/>
                </a:solidFill>
              </a:rPr>
              <a:t>kostimi</a:t>
            </a:r>
            <a:r>
              <a:t>), obilježavajući osobni predmeti (</a:t>
            </a:r>
            <a:r>
              <a:rPr i="1">
                <a:solidFill>
                  <a:srgbClr val="0000FF"/>
                </a:solidFill>
              </a:rPr>
              <a:t>osobna rekvizita</a:t>
            </a:r>
            <a:r>
              <a:t>)</a:t>
            </a:r>
            <a:endParaRPr i="1"/>
          </a:p>
          <a:p>
            <a:pPr>
              <a:lnSpc>
                <a:spcPct val="90000"/>
              </a:lnSpc>
              <a:buChar char="○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c)  </a:t>
            </a:r>
            <a:r>
              <a:rPr>
                <a:solidFill>
                  <a:srgbClr val="0000FF"/>
                </a:solidFill>
              </a:rPr>
              <a:t>kontekstualna pripremljenost</a:t>
            </a:r>
            <a:r>
              <a:t> – </a:t>
            </a:r>
            <a:r>
              <a:rPr i="1">
                <a:solidFill>
                  <a:srgbClr val="0000FF"/>
                </a:solidFill>
              </a:rPr>
              <a:t>očekujemo</a:t>
            </a:r>
            <a:r>
              <a:t> lik određena identiteta na danome mjestu u ambijentu/situaciji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buFont typeface="Wingdings 2"/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Pratimo jedan lik u vezanom ponašanju i na vezanom (ili najavljenom) mjestu u ambijentu pa očekujemo da ćemo to nastaviti činiti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 idx="4294967295"/>
          </p:nvPr>
        </p:nvSpPr>
        <p:spPr>
          <a:xfrm>
            <a:off x="457200" y="533400"/>
            <a:ext cx="7543800" cy="4873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defTabSz="859536">
              <a:defRPr sz="2444"/>
            </a:lvl1pPr>
          </a:lstStyle>
          <a:p>
            <a:pPr/>
            <a:r>
              <a:t>DVA TIPA NAČELNE IDENTIFIKACIJE LIKOVA</a:t>
            </a:r>
          </a:p>
        </p:txBody>
      </p:sp>
      <p:sp>
        <p:nvSpPr>
          <p:cNvPr id="144" name="Shape 144"/>
          <p:cNvSpPr/>
          <p:nvPr>
            <p:ph type="body" idx="4294967295"/>
          </p:nvPr>
        </p:nvSpPr>
        <p:spPr>
          <a:xfrm>
            <a:off x="228600" y="1022350"/>
            <a:ext cx="8382000" cy="5835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3" marL="1187450" indent="-182562">
              <a:lnSpc>
                <a:spcPct val="90000"/>
              </a:lnSpc>
              <a:spcBef>
                <a:spcPts val="0"/>
              </a:spcBef>
              <a:buClr>
                <a:srgbClr val="FEC3AE"/>
              </a:buClr>
              <a:defRPr sz="1800">
                <a:latin typeface="+mj-lt"/>
                <a:ea typeface="+mj-ea"/>
                <a:cs typeface="+mj-cs"/>
                <a:sym typeface="Times New Roman"/>
              </a:defRPr>
            </a:pPr>
            <a:r>
              <a:t>PRIMJER: </a:t>
            </a:r>
            <a:r>
              <a:rPr i="1"/>
              <a:t>Ozloglašena </a:t>
            </a:r>
            <a:r>
              <a:t>(uvodna scena u predvorju sudnice)</a:t>
            </a:r>
            <a:r>
              <a:rPr i="1"/>
              <a:t>, </a:t>
            </a:r>
            <a:r>
              <a:t>A. Hitchcock (SAD, 1946.)</a:t>
            </a:r>
          </a:p>
          <a:p>
            <a:pPr>
              <a:lnSpc>
                <a:spcPct val="90000"/>
              </a:lnSpc>
              <a:buChar char="○"/>
              <a:defRPr i="1">
                <a:latin typeface="+mj-lt"/>
                <a:ea typeface="+mj-ea"/>
                <a:cs typeface="+mj-cs"/>
                <a:sym typeface="Times New Roman"/>
              </a:defRPr>
            </a:pPr>
            <a:r>
              <a:t>Specifična</a:t>
            </a:r>
            <a:r>
              <a:rPr i="0"/>
              <a:t> i </a:t>
            </a:r>
            <a:r>
              <a:t>nespecifična</a:t>
            </a:r>
            <a:r>
              <a:rPr i="0"/>
              <a:t> </a:t>
            </a:r>
            <a:r>
              <a:t>identifikacija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Uvođenje reportera – nespecifična identifikacija, identifikacija tipova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Uvođenje glavnog lika – individua je važna, o njoj se govori i nju se sustavno </a:t>
            </a:r>
            <a:r>
              <a:rPr i="1"/>
              <a:t>prati</a:t>
            </a:r>
            <a:endParaRPr i="1"/>
          </a:p>
          <a:p>
            <a:pPr>
              <a:lnSpc>
                <a:spcPct val="90000"/>
              </a:lnSpc>
              <a:buSzTx/>
              <a:buNone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A) Specifična identifikacija: pamti se i prepoznaje </a:t>
            </a:r>
            <a:r>
              <a:rPr i="1"/>
              <a:t>baš taj lik</a:t>
            </a:r>
            <a:r>
              <a:t>, važna je - </a:t>
            </a:r>
            <a:r>
              <a:rPr i="1">
                <a:solidFill>
                  <a:srgbClr val="0000FF"/>
                </a:solidFill>
              </a:rPr>
              <a:t>individualnost lika</a:t>
            </a:r>
            <a:endParaRPr i="1">
              <a:solidFill>
                <a:srgbClr val="0000FF"/>
              </a:solidFill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Uloge koje se pamte i prate kao </a:t>
            </a:r>
            <a:r>
              <a:rPr b="1" i="1"/>
              <a:t>individue</a:t>
            </a:r>
            <a:r>
              <a:t>:</a:t>
            </a:r>
            <a:r>
              <a:rPr i="1"/>
              <a:t> </a:t>
            </a:r>
            <a:r>
              <a:rPr i="1">
                <a:solidFill>
                  <a:srgbClr val="0000FF"/>
                </a:solidFill>
              </a:rPr>
              <a:t>glavne uloge</a:t>
            </a:r>
            <a:r>
              <a:t> (‘junaci’, ‘protagonisti’; eng. </a:t>
            </a:r>
            <a:r>
              <a:rPr i="1">
                <a:solidFill>
                  <a:srgbClr val="800080"/>
                </a:solidFill>
              </a:rPr>
              <a:t>lead</a:t>
            </a:r>
            <a:r>
              <a:t>; </a:t>
            </a:r>
            <a:r>
              <a:rPr i="1">
                <a:solidFill>
                  <a:srgbClr val="800080"/>
                </a:solidFill>
              </a:rPr>
              <a:t>main role</a:t>
            </a:r>
            <a:r>
              <a:rPr i="1"/>
              <a:t>; </a:t>
            </a:r>
            <a:r>
              <a:rPr i="1">
                <a:solidFill>
                  <a:srgbClr val="800080"/>
                </a:solidFill>
              </a:rPr>
              <a:t>protagonist</a:t>
            </a:r>
            <a:r>
              <a:rPr i="1"/>
              <a:t>; </a:t>
            </a:r>
            <a:r>
              <a:rPr i="1">
                <a:solidFill>
                  <a:srgbClr val="660066"/>
                </a:solidFill>
              </a:rPr>
              <a:t>hero</a:t>
            </a:r>
            <a:r>
              <a:t>; </a:t>
            </a:r>
            <a:r>
              <a:rPr i="1">
                <a:solidFill>
                  <a:srgbClr val="0000FF"/>
                </a:solidFill>
              </a:rPr>
              <a:t>pomoćne uloge </a:t>
            </a:r>
            <a:r>
              <a:t>(eng. </a:t>
            </a:r>
            <a:r>
              <a:rPr i="1">
                <a:solidFill>
                  <a:srgbClr val="800080"/>
                </a:solidFill>
              </a:rPr>
              <a:t>supporting role</a:t>
            </a:r>
            <a:r>
              <a:t>); </a:t>
            </a:r>
            <a:r>
              <a:rPr i="1">
                <a:solidFill>
                  <a:srgbClr val="0000FF"/>
                </a:solidFill>
              </a:rPr>
              <a:t>epizodisti </a:t>
            </a:r>
            <a:r>
              <a:t>(eng. </a:t>
            </a:r>
            <a:r>
              <a:rPr i="1">
                <a:solidFill>
                  <a:srgbClr val="800080"/>
                </a:solidFill>
              </a:rPr>
              <a:t>bit player</a:t>
            </a:r>
            <a:r>
              <a:rPr i="1"/>
              <a:t>)</a:t>
            </a:r>
          </a:p>
          <a:p>
            <a:pPr>
              <a:lnSpc>
                <a:spcPct val="90000"/>
              </a:lnSpc>
              <a:buSzTx/>
              <a:buNone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B) Nespecifična identifikacija: registriraju se samo </a:t>
            </a:r>
            <a:r>
              <a:rPr i="1">
                <a:solidFill>
                  <a:srgbClr val="0000FF"/>
                </a:solidFill>
              </a:rPr>
              <a:t>tipovi</a:t>
            </a:r>
            <a:r>
              <a:t>, ali ne i likovi pojedinačno, individualno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Uloge koje se registriraju tek </a:t>
            </a:r>
            <a:r>
              <a:rPr b="1" i="1"/>
              <a:t>tipski</a:t>
            </a:r>
            <a:r>
              <a:t>: </a:t>
            </a:r>
            <a:r>
              <a:rPr i="1">
                <a:solidFill>
                  <a:srgbClr val="0000FF"/>
                </a:solidFill>
              </a:rPr>
              <a:t>statisti </a:t>
            </a:r>
            <a:r>
              <a:t>(eng. </a:t>
            </a:r>
            <a:r>
              <a:rPr i="1">
                <a:solidFill>
                  <a:srgbClr val="800080"/>
                </a:solidFill>
              </a:rPr>
              <a:t>extras</a:t>
            </a:r>
            <a:r>
              <a:t>), </a:t>
            </a:r>
            <a:r>
              <a:rPr i="1">
                <a:solidFill>
                  <a:srgbClr val="0000FF"/>
                </a:solidFill>
              </a:rPr>
              <a:t>statisti sa zadatkom </a:t>
            </a:r>
            <a:r>
              <a:t>(eng. </a:t>
            </a:r>
            <a:r>
              <a:rPr i="1">
                <a:solidFill>
                  <a:srgbClr val="800080"/>
                </a:solidFill>
              </a:rPr>
              <a:t>walk-on</a:t>
            </a:r>
            <a:r>
              <a:t>), </a:t>
            </a:r>
            <a:r>
              <a:rPr i="1">
                <a:solidFill>
                  <a:srgbClr val="1D2EB8"/>
                </a:solidFill>
              </a:rPr>
              <a:t>dubleri, kaskaderi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E0752F"/>
              </a:buClr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PRIMJER: </a:t>
            </a:r>
            <a:r>
              <a:rPr i="1"/>
              <a:t>Američka noć - </a:t>
            </a:r>
            <a:r>
              <a:t>prizor s kaskaderom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 idx="4294967295"/>
          </p:nvPr>
        </p:nvSpPr>
        <p:spPr>
          <a:xfrm>
            <a:off x="457200" y="274637"/>
            <a:ext cx="8153400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defTabSz="749808">
              <a:defRPr sz="2378"/>
            </a:pPr>
            <a:r>
              <a:t>DVA TIPA </a:t>
            </a:r>
            <a:r>
              <a:rPr i="1">
                <a:solidFill>
                  <a:srgbClr val="0000FF"/>
                </a:solidFill>
              </a:rPr>
              <a:t>INDIVIDUALNOG</a:t>
            </a:r>
            <a:r>
              <a:rPr i="1"/>
              <a:t> </a:t>
            </a:r>
            <a:r>
              <a:t>PREPOZNAVANJA LIKA</a:t>
            </a:r>
          </a:p>
        </p:txBody>
      </p:sp>
      <p:sp>
        <p:nvSpPr>
          <p:cNvPr id="147" name="Shape 147"/>
          <p:cNvSpPr/>
          <p:nvPr>
            <p:ph type="body" idx="4294967295"/>
          </p:nvPr>
        </p:nvSpPr>
        <p:spPr>
          <a:xfrm>
            <a:off x="0" y="1143000"/>
            <a:ext cx="86106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3" marL="1187450" indent="-182562">
              <a:lnSpc>
                <a:spcPct val="90000"/>
              </a:lnSpc>
              <a:spcBef>
                <a:spcPts val="0"/>
              </a:spcBef>
              <a:buClr>
                <a:srgbClr val="FEC3AE"/>
              </a:buClr>
              <a:defRPr sz="1800">
                <a:latin typeface="+mj-lt"/>
                <a:ea typeface="+mj-ea"/>
                <a:cs typeface="+mj-cs"/>
                <a:sym typeface="Times New Roman"/>
              </a:defRPr>
            </a:pPr>
            <a:r>
              <a:t>PRIMJER: </a:t>
            </a:r>
            <a:r>
              <a:rPr i="1"/>
              <a:t>Ozloglašena </a:t>
            </a:r>
            <a:r>
              <a:t>(scena tuluma kod protagonistkinje)</a:t>
            </a:r>
          </a:p>
          <a:p>
            <a:pPr>
              <a:lnSpc>
                <a:spcPct val="90000"/>
              </a:lnSpc>
              <a:buChar char="○"/>
              <a:defRPr i="1">
                <a:latin typeface="+mj-lt"/>
                <a:ea typeface="+mj-ea"/>
                <a:cs typeface="+mj-cs"/>
                <a:sym typeface="Times New Roman"/>
              </a:defRPr>
            </a:pPr>
            <a:r>
              <a:t>Kratkoročno – situacijsko - pratilačko prepoznavanje istovjetnosti lika </a:t>
            </a:r>
          </a:p>
          <a:p>
            <a:pPr lvl="1" marL="639762" indent="-273050">
              <a:lnSpc>
                <a:spcPct val="90000"/>
              </a:lnSpc>
              <a:spcBef>
                <a:spcPts val="500"/>
              </a:spcBef>
              <a:buFont typeface="Wingdings 2"/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Prepoznavanje pri neposrednom prizornom praćenju (s kadra na kadar)</a:t>
            </a:r>
          </a:p>
          <a:p>
            <a:pPr>
              <a:lnSpc>
                <a:spcPct val="90000"/>
              </a:lnSpc>
              <a:buChar char="○"/>
              <a:defRPr i="1">
                <a:latin typeface="+mj-lt"/>
                <a:ea typeface="+mj-ea"/>
                <a:cs typeface="+mj-cs"/>
                <a:sym typeface="Times New Roman"/>
              </a:defRPr>
            </a:pPr>
            <a:r>
              <a:t>Dugoročno – trans-situacijsko – prepoznavanje istovjetnosti lika</a:t>
            </a:r>
          </a:p>
          <a:p>
            <a:pPr lvl="1" marL="639762" indent="-273050">
              <a:lnSpc>
                <a:spcPct val="90000"/>
              </a:lnSpc>
              <a:spcBef>
                <a:spcPts val="500"/>
              </a:spcBef>
              <a:buFont typeface="Wingdings 2"/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Prepoznavanje da imamo posla s istim likom u posve drugoj sceni, sekvenci – od one u kojoj smo ga upoznali – tj. da je prepoznajemo nakon prilična prekida u praćenju, nakon privremena otklona interesa za taj lik</a:t>
            </a:r>
          </a:p>
          <a:p>
            <a:pPr lvl="1" marL="639762" indent="-273050">
              <a:lnSpc>
                <a:spcPct val="90000"/>
              </a:lnSpc>
              <a:spcBef>
                <a:spcPts val="500"/>
              </a:spcBef>
              <a:buFont typeface="Wingdings 2"/>
              <a:defRPr sz="2100">
                <a:latin typeface="+mj-lt"/>
                <a:ea typeface="+mj-ea"/>
                <a:cs typeface="+mj-cs"/>
                <a:sym typeface="Times New Roman"/>
              </a:defRPr>
            </a:pPr>
            <a:r>
              <a:t> prepoznavanje lika pri jakoj promjeni njegovih ‘atributa’ – osobno-rekvizitnim – uvjetima: drugačijoj odjeći, drugačijoj uređenosti (fizuri, našminkanosti) drugačijem tjelesnom stanju (emotivno-izražajnom; položajnom)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riel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riel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