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D8CC"/>
          </a:solidFill>
        </a:fill>
      </a:tcStyle>
    </a:wholeTbl>
    <a:band2H>
      <a:tcTxStyle b="def" i="def"/>
      <a:tcStyle>
        <a:tcBdr/>
        <a:fill>
          <a:solidFill>
            <a:srgbClr val="FFEDE7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2" name="Shape 12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18" name="Shape 1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9" name="Shape 1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3AE">
              <a:alpha val="54116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27" name="Shape 27"/>
          <p:cNvSpPr/>
          <p:nvPr/>
        </p:nvSpPr>
        <p:spPr>
          <a:xfrm>
            <a:off x="276225" y="0"/>
            <a:ext cx="104775" cy="6858000"/>
          </a:xfrm>
          <a:prstGeom prst="rect">
            <a:avLst/>
          </a:prstGeom>
          <a:solidFill>
            <a:srgbClr val="FFD9CE">
              <a:alpha val="3607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28" name="Shape 28"/>
          <p:cNvSpPr/>
          <p:nvPr/>
        </p:nvSpPr>
        <p:spPr>
          <a:xfrm>
            <a:off x="990600" y="0"/>
            <a:ext cx="182563" cy="6858000"/>
          </a:xfrm>
          <a:prstGeom prst="rect">
            <a:avLst/>
          </a:prstGeom>
          <a:solidFill>
            <a:srgbClr val="FFD9CE">
              <a:alpha val="70195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29" name="Shape 29"/>
          <p:cNvSpPr/>
          <p:nvPr/>
        </p:nvSpPr>
        <p:spPr>
          <a:xfrm>
            <a:off x="1141412" y="0"/>
            <a:ext cx="230188" cy="6858000"/>
          </a:xfrm>
          <a:prstGeom prst="rect">
            <a:avLst/>
          </a:prstGeom>
          <a:solidFill>
            <a:srgbClr val="FFEDE8">
              <a:alpha val="70979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30" name="Shape 30"/>
          <p:cNvSpPr/>
          <p:nvPr/>
        </p:nvSpPr>
        <p:spPr>
          <a:xfrm flipH="1">
            <a:off x="106362" y="0"/>
            <a:ext cx="1" cy="6858001"/>
          </a:xfrm>
          <a:prstGeom prst="line">
            <a:avLst/>
          </a:prstGeom>
          <a:ln w="57150">
            <a:solidFill>
              <a:srgbClr val="FEC3AE">
                <a:alpha val="7294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1" name="Shape 31"/>
          <p:cNvSpPr/>
          <p:nvPr/>
        </p:nvSpPr>
        <p:spPr>
          <a:xfrm flipH="1">
            <a:off x="914399" y="0"/>
            <a:ext cx="2" cy="6858001"/>
          </a:xfrm>
          <a:prstGeom prst="line">
            <a:avLst/>
          </a:prstGeom>
          <a:ln w="57150">
            <a:solidFill>
              <a:srgbClr val="FFEDE8">
                <a:alpha val="83135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2" name="Shape 32"/>
          <p:cNvSpPr/>
          <p:nvPr/>
        </p:nvSpPr>
        <p:spPr>
          <a:xfrm flipH="1">
            <a:off x="854074" y="0"/>
            <a:ext cx="2" cy="6858001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3" name="Shape 33"/>
          <p:cNvSpPr/>
          <p:nvPr/>
        </p:nvSpPr>
        <p:spPr>
          <a:xfrm flipH="1">
            <a:off x="1727199" y="0"/>
            <a:ext cx="2" cy="6858001"/>
          </a:xfrm>
          <a:prstGeom prst="line">
            <a:avLst/>
          </a:prstGeom>
          <a:ln w="28575">
            <a:solidFill>
              <a:srgbClr val="FEC3AE">
                <a:alpha val="81959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" name="Shape 34"/>
          <p:cNvSpPr/>
          <p:nvPr/>
        </p:nvSpPr>
        <p:spPr>
          <a:xfrm flipH="1">
            <a:off x="1066799" y="0"/>
            <a:ext cx="2" cy="6858001"/>
          </a:xfrm>
          <a:prstGeom prst="line">
            <a:avLst/>
          </a:prstGeom>
          <a:ln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5" name="Shape 35"/>
          <p:cNvSpPr/>
          <p:nvPr/>
        </p:nvSpPr>
        <p:spPr>
          <a:xfrm flipH="1">
            <a:off x="9113837" y="0"/>
            <a:ext cx="1" cy="6858001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6" name="Shape 36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3AE">
              <a:alpha val="50979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37" name="Shape 37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38" name="Shape 38"/>
          <p:cNvSpPr/>
          <p:nvPr/>
        </p:nvSpPr>
        <p:spPr>
          <a:xfrm>
            <a:off x="1309687" y="4867275"/>
            <a:ext cx="641351" cy="64135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39" name="Shape 39"/>
          <p:cNvSpPr/>
          <p:nvPr/>
        </p:nvSpPr>
        <p:spPr>
          <a:xfrm>
            <a:off x="1090612" y="5500687"/>
            <a:ext cx="138113" cy="136526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40" name="Shape 40"/>
          <p:cNvSpPr/>
          <p:nvPr/>
        </p:nvSpPr>
        <p:spPr>
          <a:xfrm>
            <a:off x="1663700" y="5788025"/>
            <a:ext cx="274638" cy="27463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41" name="Shape 4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42" name="Shape 42"/>
          <p:cNvSpPr/>
          <p:nvPr>
            <p:ph type="sldNum" sz="quarter" idx="2"/>
          </p:nvPr>
        </p:nvSpPr>
        <p:spPr>
          <a:xfrm>
            <a:off x="1476196" y="5034280"/>
            <a:ext cx="308333" cy="30734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575F6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3AE">
              <a:alpha val="54116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57" name="Shape 57"/>
          <p:cNvSpPr/>
          <p:nvPr/>
        </p:nvSpPr>
        <p:spPr>
          <a:xfrm>
            <a:off x="276225" y="0"/>
            <a:ext cx="104775" cy="6858000"/>
          </a:xfrm>
          <a:prstGeom prst="rect">
            <a:avLst/>
          </a:prstGeom>
          <a:solidFill>
            <a:srgbClr val="FFD9CE">
              <a:alpha val="3607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58" name="Shape 58"/>
          <p:cNvSpPr/>
          <p:nvPr/>
        </p:nvSpPr>
        <p:spPr>
          <a:xfrm>
            <a:off x="990600" y="0"/>
            <a:ext cx="182563" cy="6858000"/>
          </a:xfrm>
          <a:prstGeom prst="rect">
            <a:avLst/>
          </a:prstGeom>
          <a:solidFill>
            <a:srgbClr val="FFD9CE">
              <a:alpha val="70195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59" name="Shape 59"/>
          <p:cNvSpPr/>
          <p:nvPr/>
        </p:nvSpPr>
        <p:spPr>
          <a:xfrm>
            <a:off x="1141412" y="0"/>
            <a:ext cx="230188" cy="6858000"/>
          </a:xfrm>
          <a:prstGeom prst="rect">
            <a:avLst/>
          </a:prstGeom>
          <a:solidFill>
            <a:srgbClr val="FFEDE8">
              <a:alpha val="70979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0" name="Shape 60"/>
          <p:cNvSpPr/>
          <p:nvPr/>
        </p:nvSpPr>
        <p:spPr>
          <a:xfrm flipH="1">
            <a:off x="106362" y="0"/>
            <a:ext cx="1" cy="6858001"/>
          </a:xfrm>
          <a:prstGeom prst="line">
            <a:avLst/>
          </a:prstGeom>
          <a:ln w="57150">
            <a:solidFill>
              <a:srgbClr val="FEC3AE">
                <a:alpha val="7294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1" name="Shape 61"/>
          <p:cNvSpPr/>
          <p:nvPr/>
        </p:nvSpPr>
        <p:spPr>
          <a:xfrm flipH="1">
            <a:off x="914399" y="0"/>
            <a:ext cx="2" cy="6858001"/>
          </a:xfrm>
          <a:prstGeom prst="line">
            <a:avLst/>
          </a:prstGeom>
          <a:ln w="57150">
            <a:solidFill>
              <a:srgbClr val="FFEDE8">
                <a:alpha val="83135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2" name="Shape 62"/>
          <p:cNvSpPr/>
          <p:nvPr/>
        </p:nvSpPr>
        <p:spPr>
          <a:xfrm flipH="1">
            <a:off x="854074" y="0"/>
            <a:ext cx="2" cy="6858001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3" name="Shape 63"/>
          <p:cNvSpPr/>
          <p:nvPr/>
        </p:nvSpPr>
        <p:spPr>
          <a:xfrm flipH="1">
            <a:off x="1727199" y="0"/>
            <a:ext cx="2" cy="6858001"/>
          </a:xfrm>
          <a:prstGeom prst="line">
            <a:avLst/>
          </a:prstGeom>
          <a:ln w="28575">
            <a:solidFill>
              <a:srgbClr val="FEC3AE">
                <a:alpha val="81959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4" name="Shape 64"/>
          <p:cNvSpPr/>
          <p:nvPr/>
        </p:nvSpPr>
        <p:spPr>
          <a:xfrm flipH="1">
            <a:off x="1066799" y="0"/>
            <a:ext cx="2" cy="6858001"/>
          </a:xfrm>
          <a:prstGeom prst="line">
            <a:avLst/>
          </a:prstGeom>
          <a:ln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5" name="Shape 65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3AE">
              <a:alpha val="50979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6" name="Shape 66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7" name="Shape 67"/>
          <p:cNvSpPr/>
          <p:nvPr/>
        </p:nvSpPr>
        <p:spPr>
          <a:xfrm>
            <a:off x="1323974" y="4867275"/>
            <a:ext cx="642939" cy="64135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8" name="Shape 68"/>
          <p:cNvSpPr/>
          <p:nvPr/>
        </p:nvSpPr>
        <p:spPr>
          <a:xfrm>
            <a:off x="1090612" y="5500687"/>
            <a:ext cx="138113" cy="136526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9" name="Shape 69"/>
          <p:cNvSpPr/>
          <p:nvPr/>
        </p:nvSpPr>
        <p:spPr>
          <a:xfrm>
            <a:off x="1663700" y="5791200"/>
            <a:ext cx="274638" cy="27463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70" name="Shape 70"/>
          <p:cNvSpPr/>
          <p:nvPr/>
        </p:nvSpPr>
        <p:spPr>
          <a:xfrm>
            <a:off x="1879600" y="4479925"/>
            <a:ext cx="365125" cy="36512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71" name="Shape 71"/>
          <p:cNvSpPr/>
          <p:nvPr/>
        </p:nvSpPr>
        <p:spPr>
          <a:xfrm flipH="1">
            <a:off x="9097962" y="0"/>
            <a:ext cx="1" cy="6858001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2" name="Shape 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4" name="Shape 74"/>
          <p:cNvSpPr/>
          <p:nvPr>
            <p:ph type="sldNum" sz="quarter" idx="2"/>
          </p:nvPr>
        </p:nvSpPr>
        <p:spPr>
          <a:xfrm>
            <a:off x="1490483" y="5034280"/>
            <a:ext cx="308334" cy="30734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82" name="Shape 8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83" name="Shape 8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 flipH="1">
            <a:off x="8762999" y="0"/>
            <a:ext cx="1" cy="6858001"/>
          </a:xfrm>
          <a:prstGeom prst="line">
            <a:avLst/>
          </a:prstGeom>
          <a:ln w="38100">
            <a:solidFill>
              <a:srgbClr val="FEC3AE">
                <a:alpha val="92939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1" name="Shape 91"/>
          <p:cNvSpPr/>
          <p:nvPr/>
        </p:nvSpPr>
        <p:spPr>
          <a:xfrm flipH="1">
            <a:off x="6248399" y="0"/>
            <a:ext cx="2" cy="6858001"/>
          </a:xfrm>
          <a:prstGeom prst="line">
            <a:avLst/>
          </a:prstGeom>
          <a:ln w="3810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2" name="Shape 92"/>
          <p:cNvSpPr/>
          <p:nvPr/>
        </p:nvSpPr>
        <p:spPr>
          <a:xfrm flipH="1">
            <a:off x="6192837" y="0"/>
            <a:ext cx="1" cy="6858001"/>
          </a:xfrm>
          <a:prstGeom prst="line">
            <a:avLst/>
          </a:prstGeom>
          <a:ln w="127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3" name="Shape 93"/>
          <p:cNvSpPr/>
          <p:nvPr/>
        </p:nvSpPr>
        <p:spPr>
          <a:xfrm flipH="1">
            <a:off x="8991599" y="0"/>
            <a:ext cx="1" cy="6858001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4" name="Shape 9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705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95" name="Shape 95"/>
          <p:cNvSpPr/>
          <p:nvPr/>
        </p:nvSpPr>
        <p:spPr>
          <a:xfrm flipH="1">
            <a:off x="8915399" y="0"/>
            <a:ext cx="1" cy="6858001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6" name="Shape 96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97" name="Shape 9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98" name="Shape 9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9" name="Shape 9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 flipH="1">
            <a:off x="8762999" y="0"/>
            <a:ext cx="1" cy="6858001"/>
          </a:xfrm>
          <a:prstGeom prst="line">
            <a:avLst/>
          </a:prstGeom>
          <a:ln w="3810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7" name="Shape 107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108" name="Shape 108"/>
          <p:cNvSpPr/>
          <p:nvPr/>
        </p:nvSpPr>
        <p:spPr>
          <a:xfrm flipH="1">
            <a:off x="8991599" y="0"/>
            <a:ext cx="1" cy="6858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9" name="Shape 109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110" name="Shape 110"/>
          <p:cNvSpPr/>
          <p:nvPr/>
        </p:nvSpPr>
        <p:spPr>
          <a:xfrm flipH="1">
            <a:off x="8915399" y="0"/>
            <a:ext cx="1" cy="6858001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1" name="Shape 111"/>
          <p:cNvSpPr/>
          <p:nvPr/>
        </p:nvSpPr>
        <p:spPr>
          <a:xfrm flipH="1">
            <a:off x="6248399" y="0"/>
            <a:ext cx="2" cy="6858001"/>
          </a:xfrm>
          <a:prstGeom prst="line">
            <a:avLst/>
          </a:prstGeom>
          <a:ln w="3810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2" name="Shape 112"/>
          <p:cNvSpPr/>
          <p:nvPr/>
        </p:nvSpPr>
        <p:spPr>
          <a:xfrm flipH="1">
            <a:off x="6192837" y="0"/>
            <a:ext cx="1" cy="6858001"/>
          </a:xfrm>
          <a:prstGeom prst="line">
            <a:avLst/>
          </a:prstGeom>
          <a:ln w="127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3" name="Shape 11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114" name="Shape 11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15" name="Shape 11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H="1">
            <a:off x="8762999" y="0"/>
            <a:ext cx="1" cy="6858001"/>
          </a:xfrm>
          <a:prstGeom prst="line">
            <a:avLst/>
          </a:prstGeom>
          <a:ln w="38100">
            <a:solidFill>
              <a:srgbClr val="FEC3AE">
                <a:alpha val="92939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" name="Shape 3"/>
          <p:cNvSpPr/>
          <p:nvPr/>
        </p:nvSpPr>
        <p:spPr>
          <a:xfrm flipH="1">
            <a:off x="76199" y="0"/>
            <a:ext cx="2" cy="6858001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" name="Shape 4"/>
          <p:cNvSpPr/>
          <p:nvPr/>
        </p:nvSpPr>
        <p:spPr>
          <a:xfrm flipH="1">
            <a:off x="8991599" y="0"/>
            <a:ext cx="1" cy="6858001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" name="Shape 5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705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" name="Shape 6"/>
          <p:cNvSpPr/>
          <p:nvPr/>
        </p:nvSpPr>
        <p:spPr>
          <a:xfrm flipH="1">
            <a:off x="8915399" y="0"/>
            <a:ext cx="1" cy="6858001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" name="Shape 7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8" name="Shape 8"/>
          <p:cNvSpPr/>
          <p:nvPr>
            <p:ph type="title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" name="Shape 10"/>
          <p:cNvSpPr/>
          <p:nvPr>
            <p:ph type="sldNum" sz="quarter" idx="2"/>
          </p:nvPr>
        </p:nvSpPr>
        <p:spPr>
          <a:xfrm>
            <a:off x="8280221" y="5840730"/>
            <a:ext cx="308333" cy="3073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ctr">
              <a:defRPr b="1" sz="14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9pPr>
    </p:titleStyle>
    <p:bodyStyle>
      <a:lvl1pPr marL="273050" marR="0" indent="-27305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70000"/>
        <a:buFont typeface="Wingdings"/>
        <a:buChar char="●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1pPr>
      <a:lvl2pPr marL="678769" marR="0" indent="-31205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80000"/>
        <a:buFont typeface="Wingdings"/>
        <a:buChar char="●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2pPr>
      <a:lvl3pPr marL="914400" marR="0" indent="-18256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"/>
        <a:buChar char="○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3pPr>
      <a:lvl4pPr marL="1223962" marR="0" indent="-21907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"/>
        <a:buChar char="○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4pPr>
      <a:lvl5pPr marL="1553368" marR="0" indent="-27384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●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5pPr>
      <a:lvl6pPr marL="2010568" marR="0" indent="-27384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6pPr>
      <a:lvl7pPr marL="2467768" marR="0" indent="-27384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7pPr>
      <a:lvl8pPr marL="2924968" marR="0" indent="-27384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8pPr>
      <a:lvl9pPr marL="3382168" marR="0" indent="-27384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bib.irb.hr/datoteka/301909.TURKOVIC_Mit_neprimjetnosti.doc" TargetMode="Externa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title" idx="4294967295"/>
          </p:nvPr>
        </p:nvSpPr>
        <p:spPr>
          <a:xfrm>
            <a:off x="2285999" y="3124200"/>
            <a:ext cx="6172202" cy="1893888"/>
          </a:xfrm>
          <a:prstGeom prst="rect">
            <a:avLst/>
          </a:prstGeom>
        </p:spPr>
        <p:txBody>
          <a:bodyPr/>
          <a:lstStyle/>
          <a:p>
            <a:pPr>
              <a:defRPr b="1" sz="2800">
                <a:latin typeface="+mj-lt"/>
                <a:ea typeface="+mj-ea"/>
                <a:cs typeface="+mj-cs"/>
                <a:sym typeface="Times New Roman"/>
              </a:defRPr>
            </a:pPr>
            <a:r>
              <a:t>HRVOJE TURKOVIĆ</a:t>
            </a:r>
            <a:br/>
            <a:r>
              <a:rPr sz="3000"/>
              <a:t>TEORIJA MONTAŽE </a:t>
            </a:r>
            <a:r>
              <a:rPr sz="2400"/>
              <a:t>(2015-2016)</a:t>
            </a:r>
          </a:p>
        </p:txBody>
      </p:sp>
      <p:sp>
        <p:nvSpPr>
          <p:cNvPr id="125" name="Shape 125"/>
          <p:cNvSpPr/>
          <p:nvPr>
            <p:ph type="body" sz="quarter" idx="4294967295"/>
          </p:nvPr>
        </p:nvSpPr>
        <p:spPr>
          <a:xfrm>
            <a:off x="2285999" y="5029200"/>
            <a:ext cx="6172202" cy="13716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>
                <a:solidFill>
                  <a:srgbClr val="575F6D"/>
                </a:solidFill>
                <a:latin typeface="Latha"/>
                <a:ea typeface="Latha"/>
                <a:cs typeface="Latha"/>
                <a:sym typeface="Latha"/>
              </a:defRPr>
            </a:pPr>
            <a:r>
              <a:t>7</a:t>
            </a:r>
            <a:r>
              <a:rPr>
                <a:latin typeface="Century Schoolbook"/>
                <a:ea typeface="Century Schoolbook"/>
                <a:cs typeface="Century Schoolbook"/>
                <a:sym typeface="Century Schoolbook"/>
              </a:rPr>
              <a:t>. Ambijentalni zvuk</a:t>
            </a:r>
          </a:p>
          <a:p>
            <a:pPr marL="0" indent="0">
              <a:buSzTx/>
              <a:buNone/>
              <a:defRPr b="1" sz="1800">
                <a:solidFill>
                  <a:srgbClr val="575F6D"/>
                </a:solidFill>
              </a:defRPr>
            </a:pPr>
          </a:p>
          <a:p>
            <a:pPr marL="0" indent="0" algn="r">
              <a:buSzTx/>
              <a:buNone/>
              <a:defRPr b="1" sz="2000">
                <a:solidFill>
                  <a:srgbClr val="575F6D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sz="1800">
                <a:latin typeface="Century Schoolbook"/>
                <a:ea typeface="Century Schoolbook"/>
                <a:cs typeface="Century Schoolbook"/>
                <a:sym typeface="Century Schoolbook"/>
              </a:rPr>
              <a:t>17</a:t>
            </a:r>
            <a:r>
              <a:t>. XI. 2015.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title" idx="4294967295"/>
          </p:nvPr>
        </p:nvSpPr>
        <p:spPr>
          <a:xfrm>
            <a:off x="457200" y="274637"/>
            <a:ext cx="7467600" cy="487363"/>
          </a:xfrm>
          <a:prstGeom prst="rect">
            <a:avLst/>
          </a:prstGeom>
        </p:spPr>
        <p:txBody>
          <a:bodyPr/>
          <a:lstStyle>
            <a:lvl1pPr defTabSz="868680">
              <a:defRPr sz="2565"/>
            </a:lvl1pPr>
          </a:lstStyle>
          <a:p>
            <a:pPr/>
            <a:r>
              <a:t>DOPUNSKA LITERATURA: </a:t>
            </a:r>
          </a:p>
        </p:txBody>
      </p:sp>
      <p:sp>
        <p:nvSpPr>
          <p:cNvPr id="152" name="Shape 152"/>
          <p:cNvSpPr/>
          <p:nvPr>
            <p:ph type="body" idx="4294967295"/>
          </p:nvPr>
        </p:nvSpPr>
        <p:spPr>
          <a:xfrm>
            <a:off x="304800" y="990600"/>
            <a:ext cx="8458200" cy="5562600"/>
          </a:xfrm>
          <a:prstGeom prst="rect">
            <a:avLst/>
          </a:prstGeom>
        </p:spPr>
        <p:txBody>
          <a:bodyPr/>
          <a:lstStyle/>
          <a:p>
            <a:pPr marL="571500" indent="-571500">
              <a:lnSpc>
                <a:spcPct val="90000"/>
              </a:lnSpc>
              <a:buSzTx/>
              <a:buNone/>
              <a:defRPr sz="2100">
                <a:latin typeface="+mj-lt"/>
                <a:ea typeface="+mj-ea"/>
                <a:cs typeface="+mj-cs"/>
                <a:sym typeface="Times New Roman"/>
              </a:defRPr>
            </a:pPr>
            <a:r>
              <a:t>Paulus, Irena, 2011, </a:t>
            </a:r>
            <a:r>
              <a:rPr i="1"/>
              <a:t>Teorija filmske glazbe – kroz teoriju filmskog zvuka </a:t>
            </a:r>
            <a:r>
              <a:t>(poglavlje “3. Podjela filmskog zvuka”), Zagreb: Hrvatski filmski savez  </a:t>
            </a:r>
          </a:p>
          <a:p>
            <a:pPr marL="571500" indent="-571500">
              <a:lnSpc>
                <a:spcPct val="90000"/>
              </a:lnSpc>
              <a:buSzTx/>
              <a:buNone/>
              <a:defRPr sz="2100">
                <a:latin typeface="+mj-lt"/>
                <a:ea typeface="+mj-ea"/>
                <a:cs typeface="+mj-cs"/>
                <a:sym typeface="Times New Roman"/>
              </a:defRPr>
            </a:pPr>
            <a:r>
              <a:t>Turković, Hrvoje, 1996, “Zvuk na filmu – sistematizacija pojmovlja”, </a:t>
            </a:r>
            <a:r>
              <a:rPr i="1"/>
              <a:t>Hrvatski filmski ljetopis, </a:t>
            </a:r>
            <a:r>
              <a:t>5/1996.  </a:t>
            </a:r>
          </a:p>
          <a:p>
            <a:pPr lvl="3" marL="571500" indent="342900">
              <a:lnSpc>
                <a:spcPct val="90000"/>
              </a:lnSpc>
              <a:spcBef>
                <a:spcPts val="0"/>
              </a:spcBef>
              <a:buSzTx/>
              <a:buNone/>
              <a:defRPr sz="2100">
                <a:latin typeface="+mj-lt"/>
                <a:ea typeface="+mj-ea"/>
                <a:cs typeface="+mj-cs"/>
                <a:sym typeface="Times New Roman"/>
              </a:defRPr>
            </a:pPr>
            <a:r>
              <a:t>(http://bib.irb.hr/datoteka/240836.ZVUKFILM.DOC)</a:t>
            </a:r>
          </a:p>
          <a:p>
            <a:pPr marL="571500" indent="-571500">
              <a:lnSpc>
                <a:spcPct val="90000"/>
              </a:lnSpc>
              <a:buSzTx/>
              <a:buNone/>
              <a:defRPr sz="2100">
                <a:latin typeface="+mj-lt"/>
                <a:ea typeface="+mj-ea"/>
                <a:cs typeface="+mj-cs"/>
                <a:sym typeface="Times New Roman"/>
              </a:defRPr>
            </a:pPr>
            <a:r>
              <a:t>Turković, Hrvoje, 2007. “Kompenzacijska teorija funkcije filmske glazbe”, </a:t>
            </a:r>
            <a:r>
              <a:rPr i="1"/>
              <a:t>Književna smotra, </a:t>
            </a:r>
            <a:r>
              <a:t>39/2007, 143 (1), </a:t>
            </a:r>
          </a:p>
          <a:p>
            <a:pPr lvl="1" marL="571500" indent="-204787">
              <a:lnSpc>
                <a:spcPct val="90000"/>
              </a:lnSpc>
              <a:spcBef>
                <a:spcPts val="500"/>
              </a:spcBef>
              <a:buSzTx/>
              <a:buNone/>
              <a:defRPr sz="2100">
                <a:latin typeface="+mj-lt"/>
                <a:ea typeface="+mj-ea"/>
                <a:cs typeface="+mj-cs"/>
                <a:sym typeface="Times New Roman"/>
              </a:defRPr>
            </a:pPr>
            <a:r>
              <a:t>	(http://bib.irb.hr/datoteka/297492.TURKOVIC_Kompenzacijska_teorija_popratne_filmske_glazbe.doc)</a:t>
            </a:r>
          </a:p>
          <a:p>
            <a:pPr marL="571500" indent="-571500">
              <a:lnSpc>
                <a:spcPct val="90000"/>
              </a:lnSpc>
              <a:buSzTx/>
              <a:buNone/>
              <a:defRPr sz="2100">
                <a:latin typeface="+mj-lt"/>
                <a:ea typeface="+mj-ea"/>
                <a:cs typeface="+mj-cs"/>
                <a:sym typeface="Times New Roman"/>
              </a:defRPr>
            </a:pPr>
            <a:r>
              <a:t>Turković, Hrvoje, 2007, „Mit neprimjetnosti filmske glazbe“, </a:t>
            </a:r>
            <a:r>
              <a:rPr i="1"/>
              <a:t>Hrvatski filmski ljetopis, </a:t>
            </a:r>
            <a:r>
              <a:t>50/2007, Zagreb: Hrvatski filmski savez, str. 3-15 </a:t>
            </a:r>
          </a:p>
          <a:p>
            <a:pPr lvl="3" marL="571500" indent="342900">
              <a:lnSpc>
                <a:spcPct val="90000"/>
              </a:lnSpc>
              <a:spcBef>
                <a:spcPts val="0"/>
              </a:spcBef>
              <a:buSzTx/>
              <a:buNone/>
              <a:defRPr sz="2100">
                <a:latin typeface="+mj-lt"/>
                <a:ea typeface="+mj-ea"/>
                <a:cs typeface="+mj-cs"/>
                <a:sym typeface="Times New Roman"/>
              </a:defRPr>
            </a:pPr>
            <a:r>
              <a:t>(</a:t>
            </a:r>
            <a:r>
              <a:rPr u="sng">
                <a:solidFill>
                  <a:srgbClr val="D2611C"/>
                </a:solidFill>
                <a:uFill>
                  <a:solidFill>
                    <a:srgbClr val="D2611C"/>
                  </a:solidFill>
                </a:uFill>
                <a:hlinkClick r:id="rId2" invalidUrl="" action="" tgtFrame="" tooltip="" history="1" highlightClick="0" endSnd="0"/>
              </a:rPr>
              <a:t>http://bib.irb.hr/datoteka/301909.TURKOVIC_Mit_neprimjetnosti.doc</a:t>
            </a:r>
            <a: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title" idx="4294967295"/>
          </p:nvPr>
        </p:nvSpPr>
        <p:spPr>
          <a:xfrm>
            <a:off x="457200" y="381000"/>
            <a:ext cx="8153400" cy="792163"/>
          </a:xfrm>
          <a:prstGeom prst="rect">
            <a:avLst/>
          </a:prstGeom>
        </p:spPr>
        <p:txBody>
          <a:bodyPr/>
          <a:lstStyle>
            <a:lvl1pPr defTabSz="795527">
              <a:defRPr sz="2262"/>
            </a:lvl1pPr>
          </a:lstStyle>
          <a:p>
            <a:pPr/>
            <a:r>
              <a:t>ZVUK KAO IDENTIFIKATOR AMBIJENTA I AMBIJENTALNE SITUACIJE</a:t>
            </a:r>
          </a:p>
        </p:txBody>
      </p:sp>
      <p:sp>
        <p:nvSpPr>
          <p:cNvPr id="128" name="Shape 128"/>
          <p:cNvSpPr/>
          <p:nvPr>
            <p:ph type="body" idx="4294967295"/>
          </p:nvPr>
        </p:nvSpPr>
        <p:spPr>
          <a:xfrm>
            <a:off x="152400" y="1219200"/>
            <a:ext cx="8610600" cy="5638800"/>
          </a:xfrm>
          <a:prstGeom prst="rect">
            <a:avLst/>
          </a:prstGeom>
        </p:spPr>
        <p:txBody>
          <a:bodyPr/>
          <a:lstStyle/>
          <a:p>
            <a:pPr>
              <a:buChar char="○"/>
              <a:defRPr i="1" sz="2000">
                <a:solidFill>
                  <a:srgbClr val="FF0000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Ambijentalni zvuk </a:t>
            </a:r>
            <a:r>
              <a:rPr i="0">
                <a:solidFill>
                  <a:srgbClr val="000000"/>
                </a:solidFill>
              </a:rPr>
              <a:t>– zvuk koji ima izvor u ambijentu i karakterizira ga</a:t>
            </a:r>
          </a:p>
          <a:p>
            <a:pPr>
              <a:buSzTx/>
              <a:buNone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Samo po zvuku može se, uglavnom, razlikovati (</a:t>
            </a:r>
            <a:r>
              <a:rPr i="1"/>
              <a:t>Psi iz rezervoara – </a:t>
            </a:r>
            <a:r>
              <a:t>ch 2) :</a:t>
            </a:r>
          </a:p>
          <a:p>
            <a:pPr>
              <a:buChar char="○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Tip ambijenta:</a:t>
            </a:r>
          </a:p>
          <a:p>
            <a:pPr lvl="1" marL="639762" indent="-273050">
              <a:spcBef>
                <a:spcPts val="400"/>
              </a:spcBef>
              <a:buFont typeface="Wingdings 2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eksterijer od interijera</a:t>
            </a:r>
          </a:p>
          <a:p>
            <a:pPr lvl="1" marL="639762" indent="-273050">
              <a:spcBef>
                <a:spcPts val="400"/>
              </a:spcBef>
              <a:buFont typeface="Wingdings 2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vrsta ambijenta (ulica, periferni krajolik, učionica ili kakva javna prostorija s ljudima…</a:t>
            </a:r>
          </a:p>
          <a:p>
            <a:pPr lvl="1" marL="639762" indent="-273050">
              <a:buSzPct val="70000"/>
              <a:buChar char="○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veličina ambijenta (mali ili veliki) – osobito interijera</a:t>
            </a:r>
          </a:p>
          <a:p>
            <a:pPr>
              <a:buChar char="○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S</a:t>
            </a:r>
            <a:r>
              <a:t>lušačka blizina izvora zvuka ili udaljenost (promatračko-slušalački položaj u ambijentu)</a:t>
            </a:r>
          </a:p>
          <a:p>
            <a:pPr lvl="1" marL="639762" indent="-273050">
              <a:spcBef>
                <a:spcPts val="400"/>
              </a:spcBef>
              <a:buFont typeface="Wingdings 2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Pojam </a:t>
            </a:r>
            <a:r>
              <a:rPr i="1">
                <a:solidFill>
                  <a:srgbClr val="FF0000"/>
                </a:solidFill>
              </a:rPr>
              <a:t>točke slušanja </a:t>
            </a:r>
            <a:r>
              <a:t>– mjesto u ambijentu s kojeg slušamo prizorne zvukove (vezan tipično uz </a:t>
            </a:r>
            <a:r>
              <a:rPr i="1"/>
              <a:t>točku promatranja</a:t>
            </a:r>
            <a:r>
              <a:t>, zvučna dimenzija promatračke smještenosti, ali može biti i odvojen, disociran, od točke gledanja)</a:t>
            </a:r>
          </a:p>
          <a:p>
            <a:pPr>
              <a:buChar char="○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Istovjetnost (prizornog) zvuka od kadra do kadra indicira istovjetnost ambijenta, bez obzira na moguću promjenu vidnog polja – zato je jakim indikatorom montažnog kontinuiteta – a različitost ambijentalnog zvuk. Zašto?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500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500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" dur="500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6" dur="500"/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9" dur="500"/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4" dur="500"/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7" dur="500"/>
                                        <p:tgtEl>
                                          <p:spTgt spid="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2" dur="500"/>
                                        <p:tgtEl>
                                          <p:spTgt spid="1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title" idx="4294967295"/>
          </p:nvPr>
        </p:nvSpPr>
        <p:spPr>
          <a:xfrm>
            <a:off x="457200" y="274637"/>
            <a:ext cx="8001000" cy="563563"/>
          </a:xfrm>
          <a:prstGeom prst="rect">
            <a:avLst/>
          </a:prstGeom>
        </p:spPr>
        <p:txBody>
          <a:bodyPr/>
          <a:lstStyle>
            <a:lvl1pPr defTabSz="786384">
              <a:defRPr sz="2064"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pPr/>
            <a:r>
              <a:t>TIPSKE RAZLIKE IZMEĐU SLIKE PRIZORA I PRIZORNOG ZVUKA</a:t>
            </a:r>
          </a:p>
        </p:txBody>
      </p:sp>
      <p:sp>
        <p:nvSpPr>
          <p:cNvPr id="131" name="Shape 131"/>
          <p:cNvSpPr/>
          <p:nvPr>
            <p:ph type="body" idx="4294967295"/>
          </p:nvPr>
        </p:nvSpPr>
        <p:spPr>
          <a:xfrm>
            <a:off x="304800" y="838200"/>
            <a:ext cx="8229600" cy="5791200"/>
          </a:xfrm>
          <a:prstGeom prst="rect">
            <a:avLst/>
          </a:prstGeom>
        </p:spPr>
        <p:txBody>
          <a:bodyPr/>
          <a:lstStyle/>
          <a:p>
            <a:pPr>
              <a:buChar char="○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Sliku prizora (u sklopu scene) dobivamo </a:t>
            </a:r>
            <a:r>
              <a:rPr i="1">
                <a:solidFill>
                  <a:srgbClr val="0000FF"/>
                </a:solidFill>
              </a:rPr>
              <a:t>na vizurno ograničen način</a:t>
            </a:r>
            <a:r>
              <a:t>, u svakom trenutku u izrezu kadra, tj. u vidnom polju kadra (</a:t>
            </a:r>
            <a:r>
              <a:rPr i="1"/>
              <a:t>u kadru</a:t>
            </a:r>
            <a:r>
              <a:t> – engl. </a:t>
            </a:r>
            <a:r>
              <a:rPr i="1"/>
              <a:t>onscreen</a:t>
            </a:r>
            <a:r>
              <a:t>) vidimo samo dio prizora dok je ostatak prizora izvan izreza, tj. izvan trenutnog vidnog polja (</a:t>
            </a:r>
            <a:r>
              <a:rPr i="1"/>
              <a:t>izvan kadra </a:t>
            </a:r>
            <a:r>
              <a:t>- engl. </a:t>
            </a:r>
            <a:r>
              <a:rPr i="1"/>
              <a:t>ofscreen</a:t>
            </a:r>
            <a:r>
              <a:t>)</a:t>
            </a:r>
          </a:p>
          <a:p>
            <a:pPr>
              <a:buChar char="○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No, zvuk nije tako ograničen – njega se percipira neovisno o vidnom polju, i </a:t>
            </a:r>
            <a:r>
              <a:rPr i="1">
                <a:solidFill>
                  <a:srgbClr val="0000FF"/>
                </a:solidFill>
              </a:rPr>
              <a:t>iz cijelog okružujućeg prizora</a:t>
            </a:r>
            <a:r>
              <a:t>, bez obzira što od njega trenutno vidimo. </a:t>
            </a:r>
          </a:p>
          <a:p>
            <a:pPr>
              <a:buChar char="○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Obje ove osobine zvučnog filma odgovaraju stvarnoj perceptivnoj situaciji:</a:t>
            </a:r>
          </a:p>
          <a:p>
            <a:pPr lvl="2">
              <a:spcBef>
                <a:spcPts val="0"/>
              </a:spcBef>
              <a:buClr>
                <a:srgbClr val="E0752F"/>
              </a:buClr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U životu je naše vidno polje ograničeno: u svakom trenutku vidimo samo dio naše okoline.</a:t>
            </a:r>
          </a:p>
          <a:p>
            <a:pPr lvl="3" marL="1187450" indent="-182562">
              <a:spcBef>
                <a:spcPts val="0"/>
              </a:spcBef>
              <a:buClr>
                <a:srgbClr val="FEC3AE"/>
              </a:buClr>
              <a:defRPr sz="1800">
                <a:latin typeface="+mj-lt"/>
                <a:ea typeface="+mj-ea"/>
                <a:cs typeface="+mj-cs"/>
                <a:sym typeface="Times New Roman"/>
              </a:defRPr>
            </a:pPr>
            <a:r>
              <a:t> Postoje trenuci kad i ne gledamo (kad trepnemo, kad zatvorimo oči)  </a:t>
            </a:r>
          </a:p>
          <a:p>
            <a:pPr lvl="2">
              <a:spcBef>
                <a:spcPts val="0"/>
              </a:spcBef>
              <a:buClr>
                <a:srgbClr val="E0752F"/>
              </a:buClr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Dotle mi kontinuirano čujemo zvukove iz cijele okoline, a ne samo one koji imaju izvor u vidnom polju, i ne samo dok gledamo.</a:t>
            </a:r>
          </a:p>
          <a:p>
            <a:pPr lvl="3" marL="1187450" indent="-182562">
              <a:spcBef>
                <a:spcPts val="0"/>
              </a:spcBef>
              <a:buClr>
                <a:srgbClr val="FEC3AE"/>
              </a:buClr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Kontinuitet zvuka održava naš osjećaj perceptivne prisutnosti u prizoru i onda kad ne gledamo, odn. I onda kad ne vidimo izvor zvuka.</a:t>
            </a:r>
          </a:p>
          <a:p>
            <a:pPr lvl="3" marL="1187450" indent="-182562">
              <a:spcBef>
                <a:spcPts val="0"/>
              </a:spcBef>
              <a:buClr>
                <a:srgbClr val="FEC3AE"/>
              </a:buClr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 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5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500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" dur="500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6" dur="500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9" dur="500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2" dur="500"/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5" dur="500"/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title" idx="4294967295"/>
          </p:nvPr>
        </p:nvSpPr>
        <p:spPr>
          <a:xfrm>
            <a:off x="457200" y="274637"/>
            <a:ext cx="7467600" cy="639763"/>
          </a:xfrm>
          <a:prstGeom prst="rect">
            <a:avLst/>
          </a:prstGeom>
        </p:spPr>
        <p:txBody>
          <a:bodyPr/>
          <a:lstStyle>
            <a:lvl1pPr defTabSz="740663">
              <a:defRPr sz="2430"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RAZLIKE U ŽIVOTNOJ PERCEPCIJI ZVUKA I SLIKE</a:t>
            </a:r>
          </a:p>
        </p:txBody>
      </p:sp>
      <p:sp>
        <p:nvSpPr>
          <p:cNvPr id="134" name="Shape 134"/>
          <p:cNvSpPr/>
          <p:nvPr>
            <p:ph type="body" idx="4294967295"/>
          </p:nvPr>
        </p:nvSpPr>
        <p:spPr>
          <a:xfrm>
            <a:off x="152400" y="990600"/>
            <a:ext cx="8458200" cy="5867400"/>
          </a:xfrm>
          <a:prstGeom prst="rect">
            <a:avLst/>
          </a:prstGeom>
        </p:spPr>
        <p:txBody>
          <a:bodyPr/>
          <a:lstStyle/>
          <a:p>
            <a:pPr>
              <a:buChar char="○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Svaki rez znači skokovitu promjenu vizure. Prema Walteru Murchu, takve skokovite promjene odgovaraju našem skokovitom gledanju okoline</a:t>
            </a:r>
          </a:p>
          <a:p>
            <a:pPr lvl="1" marL="639762" indent="-273050">
              <a:spcBef>
                <a:spcPts val="400"/>
              </a:spcBef>
              <a:buFont typeface="Wingdings 2"/>
              <a:defRPr sz="1700">
                <a:latin typeface="+mj-lt"/>
                <a:ea typeface="+mj-ea"/>
                <a:cs typeface="+mj-cs"/>
                <a:sym typeface="Times New Roman"/>
              </a:defRPr>
            </a:pPr>
            <a:r>
              <a:t>Zašto pri prebacivanju oka s jedne strane na drugu ne dobivamo razmazanu sliku kao kod brišućih panorama?</a:t>
            </a:r>
          </a:p>
          <a:p>
            <a:pPr>
              <a:buChar char="○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Zato jer pri prebacivanju očiju trepnemo i zamračimo “međupodručje” između dviju točaka fiksacije. (primjer: video) </a:t>
            </a:r>
          </a:p>
          <a:p>
            <a:pPr lvl="1" marL="639762" indent="-273050">
              <a:spcBef>
                <a:spcPts val="400"/>
              </a:spcBef>
              <a:buFont typeface="Wingdings 2"/>
              <a:defRPr sz="1800">
                <a:latin typeface="+mj-lt"/>
                <a:ea typeface="+mj-ea"/>
                <a:cs typeface="+mj-cs"/>
                <a:sym typeface="Times New Roman"/>
              </a:defRPr>
            </a:pPr>
            <a:r>
              <a:t>Walter Murch koji time tumači zašto nam montažni rez tako lako pada, zašto ga ne doživljavamo unaprijed neprirodnim. (u knjizi </a:t>
            </a:r>
            <a:r>
              <a:rPr i="1"/>
              <a:t>In the Blink of the Eye – Dok trepneš/Za tren oka </a:t>
            </a:r>
            <a:r>
              <a:t>– srpski prijevod) </a:t>
            </a:r>
          </a:p>
          <a:p>
            <a:pPr lvl="1" marL="639762" indent="-273050">
              <a:spcBef>
                <a:spcPts val="400"/>
              </a:spcBef>
              <a:buFont typeface="Wingdings 2"/>
              <a:defRPr sz="1800">
                <a:latin typeface="+mj-lt"/>
                <a:ea typeface="+mj-ea"/>
                <a:cs typeface="+mj-cs"/>
                <a:sym typeface="Times New Roman"/>
              </a:defRPr>
            </a:pPr>
            <a:r>
              <a:t>Osim treptanja, postoji i neurološki mehanizam blokiranja slike dok oko skakuće pri gledanju (očne pretrage)</a:t>
            </a:r>
          </a:p>
          <a:p>
            <a:pPr>
              <a:buChar char="○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Međutim, takvih prekida u slušanju nemamo – registriramo zvuk kontinuirano, iako ne moramo biti svijesni (pridavati pozornost) svakom zvuku kojeg registriramo. </a:t>
            </a:r>
          </a:p>
          <a:p>
            <a:pPr>
              <a:buChar char="○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Utoliko mi identifikacijski nadziremo ambijent i kad ne gledamo – tj. prepoznajemo tip ambijenta i naš slušno-tjelesni) položaj u njemu – i po zvuku. </a:t>
            </a:r>
            <a:r>
              <a:rPr sz="2300"/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3" dur="500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8" dur="500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1" dur="500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4" dur="500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9" dur="500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4" dur="500"/>
                                        <p:tgtEl>
                                          <p:spTgt spid="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title" idx="4294967295"/>
          </p:nvPr>
        </p:nvSpPr>
        <p:spPr>
          <a:xfrm>
            <a:off x="457200" y="122237"/>
            <a:ext cx="7543800" cy="715963"/>
          </a:xfrm>
          <a:prstGeom prst="rect">
            <a:avLst/>
          </a:prstGeom>
        </p:spPr>
        <p:txBody>
          <a:bodyPr/>
          <a:lstStyle/>
          <a:p>
            <a:pPr>
              <a:defRPr sz="2300"/>
            </a:pPr>
            <a:r>
              <a:t>ZVUČNA </a:t>
            </a:r>
            <a:r>
              <a:rPr>
                <a:latin typeface="Latha"/>
                <a:ea typeface="Latha"/>
                <a:cs typeface="Latha"/>
                <a:sym typeface="Latha"/>
              </a:rPr>
              <a:t>(</a:t>
            </a:r>
            <a:r>
              <a:t>TEMPORALNA</a:t>
            </a:r>
            <a:r>
              <a:rPr>
                <a:latin typeface="Latha"/>
                <a:ea typeface="Latha"/>
                <a:cs typeface="Latha"/>
                <a:sym typeface="Latha"/>
              </a:rPr>
              <a:t>)</a:t>
            </a:r>
            <a:r>
              <a:t> OBILJEŽJA AMBIJENTA</a:t>
            </a:r>
          </a:p>
        </p:txBody>
      </p:sp>
      <p:sp>
        <p:nvSpPr>
          <p:cNvPr id="137" name="Shape 137"/>
          <p:cNvSpPr/>
          <p:nvPr>
            <p:ph type="body" idx="4294967295"/>
          </p:nvPr>
        </p:nvSpPr>
        <p:spPr>
          <a:xfrm>
            <a:off x="-1" y="914400"/>
            <a:ext cx="8763002" cy="5943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Char char="○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Neke ambijente karakterizira i prisutnost zvukova tipičnih za određene ambijente</a:t>
            </a:r>
          </a:p>
          <a:p>
            <a:pPr lvl="2">
              <a:lnSpc>
                <a:spcPct val="80000"/>
              </a:lnSpc>
              <a:spcBef>
                <a:spcPts val="0"/>
              </a:spcBef>
              <a:buClr>
                <a:srgbClr val="E0752F"/>
              </a:buClr>
              <a:defRPr sz="1800">
                <a:latin typeface="+mj-lt"/>
                <a:ea typeface="+mj-ea"/>
                <a:cs typeface="+mj-cs"/>
                <a:sym typeface="Times New Roman"/>
              </a:defRPr>
            </a:pPr>
            <a:r>
              <a:t>Gradski ambijent – šum prometa; seoski – glasanje životinja, zvuk zvona, morski – šum mora, radionicu – zvukovi rada (</a:t>
            </a:r>
            <a:r>
              <a:rPr i="1"/>
              <a:t>Amelie ch. 4)</a:t>
            </a:r>
          </a:p>
          <a:p>
            <a:pPr>
              <a:lnSpc>
                <a:spcPct val="80000"/>
              </a:lnSpc>
              <a:buChar char="○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Mnoge ambijente u različitom razdoblju karakteriziraju  različiti tipični zvukovi – različita “zvučna slika” (ukupna kombinacija svih zvukova) </a:t>
            </a:r>
          </a:p>
          <a:p>
            <a:pPr lvl="2">
              <a:lnSpc>
                <a:spcPct val="80000"/>
              </a:lnSpc>
              <a:spcBef>
                <a:spcPts val="0"/>
              </a:spcBef>
              <a:buClr>
                <a:srgbClr val="E0752F"/>
              </a:buClr>
              <a:defRPr sz="1800">
                <a:latin typeface="+mj-lt"/>
                <a:ea typeface="+mj-ea"/>
                <a:cs typeface="+mj-cs"/>
                <a:sym typeface="Times New Roman"/>
              </a:defRPr>
            </a:pPr>
            <a:r>
              <a:t>u različito doba dana (različita u rano jutro, različita u sredini dana (vrhuncima prometa u gradu, npr.), različita noću</a:t>
            </a:r>
          </a:p>
          <a:p>
            <a:pPr lvl="2">
              <a:lnSpc>
                <a:spcPct val="80000"/>
              </a:lnSpc>
              <a:spcBef>
                <a:spcPts val="0"/>
              </a:spcBef>
              <a:buClr>
                <a:srgbClr val="E0752F"/>
              </a:buClr>
              <a:defRPr sz="1800">
                <a:latin typeface="+mj-lt"/>
                <a:ea typeface="+mj-ea"/>
                <a:cs typeface="+mj-cs"/>
                <a:sym typeface="Times New Roman"/>
              </a:defRPr>
            </a:pPr>
            <a:r>
              <a:t>u različitom godišnjem dobu (lišće ne šušti u svim godišnjim dobima, niti je u svima jednaka tišina kakva je u krajoliku pod snijegom…</a:t>
            </a:r>
          </a:p>
          <a:p>
            <a:pPr lvl="2">
              <a:lnSpc>
                <a:spcPct val="80000"/>
              </a:lnSpc>
              <a:spcBef>
                <a:spcPts val="0"/>
              </a:spcBef>
              <a:buClr>
                <a:srgbClr val="E0752F"/>
              </a:buClr>
              <a:defRPr sz="1800">
                <a:latin typeface="+mj-lt"/>
                <a:ea typeface="+mj-ea"/>
                <a:cs typeface="+mj-cs"/>
                <a:sym typeface="Times New Roman"/>
              </a:defRPr>
            </a:pPr>
            <a:r>
              <a:t>pod različitim metereološkim prilikama (pod kišom; pod vjetrom; pod bljuzgom; pod vjetrom…) (</a:t>
            </a:r>
            <a:r>
              <a:rPr i="1"/>
              <a:t>Amelie, - ch. 4...</a:t>
            </a:r>
            <a:r>
              <a:t>)</a:t>
            </a:r>
          </a:p>
          <a:p>
            <a:pPr lvl="2">
              <a:lnSpc>
                <a:spcPct val="80000"/>
              </a:lnSpc>
              <a:spcBef>
                <a:spcPts val="0"/>
              </a:spcBef>
              <a:buClr>
                <a:srgbClr val="E0752F"/>
              </a:buClr>
              <a:defRPr sz="1800">
                <a:latin typeface="+mj-lt"/>
                <a:ea typeface="+mj-ea"/>
                <a:cs typeface="+mj-cs"/>
                <a:sym typeface="Times New Roman"/>
              </a:defRPr>
            </a:pPr>
            <a:r>
              <a:t>U interijeru – različit raspon zvučnosti (tišina i izdiferencirani zvukovi / ukupan žagor i brojni šumovi “bučnog” interijera) (</a:t>
            </a:r>
            <a:r>
              <a:rPr i="1"/>
              <a:t>Amelie, ch. 4, ch. 5...</a:t>
            </a:r>
            <a:r>
              <a:t>)</a:t>
            </a:r>
            <a:r>
              <a:rPr sz="2000"/>
              <a:t> </a:t>
            </a:r>
            <a:endParaRPr sz="2000"/>
          </a:p>
          <a:p>
            <a:pPr>
              <a:lnSpc>
                <a:spcPct val="80000"/>
              </a:lnSpc>
              <a:buChar char="○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No ambijentalni zvuk je jedan od najjačih indikatora prigodnog prepoznavanja </a:t>
            </a:r>
            <a:r>
              <a:rPr i="1">
                <a:solidFill>
                  <a:srgbClr val="0000FF"/>
                </a:solidFill>
              </a:rPr>
              <a:t>istovjetnosti ambijenta</a:t>
            </a:r>
            <a:endParaRPr i="1">
              <a:solidFill>
                <a:srgbClr val="0000FF"/>
              </a:solidFill>
            </a:endParaRPr>
          </a:p>
          <a:p>
            <a:pPr lvl="1" marL="639762" indent="-273050">
              <a:lnSpc>
                <a:spcPct val="80000"/>
              </a:lnSpc>
              <a:spcBef>
                <a:spcPts val="400"/>
              </a:spcBef>
              <a:buFont typeface="Wingdings 2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Utvrđivanja jesmo li još uvijek kontinuirano promatrački prisutni u ambijentu ili više nismo, nego se nalazimo u posve drugom vremenu promatranja.</a:t>
            </a:r>
          </a:p>
          <a:p>
            <a:pPr lvl="2">
              <a:lnSpc>
                <a:spcPct val="80000"/>
              </a:lnSpc>
              <a:spcBef>
                <a:spcPts val="0"/>
              </a:spcBef>
              <a:buClr>
                <a:srgbClr val="E0752F"/>
              </a:buClr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Nagla promjena ambijentalnog zvuka jaka je indikacija promjene ambijenta, ili razdoblja promatranja (ch. 5...)</a:t>
            </a:r>
          </a:p>
          <a:p>
            <a:pPr lvl="2">
              <a:lnSpc>
                <a:spcPct val="80000"/>
              </a:lnSpc>
              <a:spcBef>
                <a:spcPts val="0"/>
              </a:spcBef>
              <a:buClr>
                <a:srgbClr val="E0752F"/>
              </a:buClr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Konstantnost ambijentalnog zvuka jaka indikacija da smo još uvijek u istom ambijentu i u istom vremenu njegova promatranja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3" dur="500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8" dur="500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1" dur="500"/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4" dur="500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500"/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0" dur="500"/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5" dur="500"/>
                                        <p:tgtEl>
                                          <p:spTgt spid="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8" dur="500"/>
                                        <p:tgtEl>
                                          <p:spTgt spid="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1" dur="500"/>
                                        <p:tgtEl>
                                          <p:spTgt spid="1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4" dur="500"/>
                                        <p:tgtEl>
                                          <p:spTgt spid="1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title" idx="4294967295"/>
          </p:nvPr>
        </p:nvSpPr>
        <p:spPr>
          <a:xfrm>
            <a:off x="457200" y="122237"/>
            <a:ext cx="7543800" cy="914401"/>
          </a:xfrm>
          <a:prstGeom prst="rect">
            <a:avLst/>
          </a:prstGeom>
        </p:spPr>
        <p:txBody>
          <a:bodyPr/>
          <a:lstStyle>
            <a:lvl1pPr>
              <a:defRPr sz="2900"/>
            </a:lvl1pPr>
          </a:lstStyle>
          <a:p>
            <a:pPr/>
            <a:r>
              <a:t>GLOBALNE VRSTE ZVUKOVA</a:t>
            </a:r>
          </a:p>
        </p:txBody>
      </p:sp>
      <p:sp>
        <p:nvSpPr>
          <p:cNvPr id="140" name="Shape 140"/>
          <p:cNvSpPr/>
          <p:nvPr>
            <p:ph type="body" idx="4294967295"/>
          </p:nvPr>
        </p:nvSpPr>
        <p:spPr>
          <a:xfrm>
            <a:off x="228600" y="1295400"/>
            <a:ext cx="8512175" cy="475138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Char char="○"/>
              <a:defRPr i="1" sz="2100">
                <a:solidFill>
                  <a:srgbClr val="FF0000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šumovi</a:t>
            </a:r>
            <a:r>
              <a:rPr i="0"/>
              <a:t> </a:t>
            </a:r>
            <a:r>
              <a:rPr i="0">
                <a:solidFill>
                  <a:srgbClr val="000000"/>
                </a:solidFill>
              </a:rPr>
              <a:t>(eng. </a:t>
            </a:r>
            <a:r>
              <a:rPr>
                <a:solidFill>
                  <a:srgbClr val="800080"/>
                </a:solidFill>
              </a:rPr>
              <a:t>noise</a:t>
            </a:r>
            <a:r>
              <a:rPr>
                <a:solidFill>
                  <a:srgbClr val="000000"/>
                </a:solidFill>
              </a:rPr>
              <a:t>, </a:t>
            </a:r>
            <a:r>
              <a:rPr>
                <a:solidFill>
                  <a:srgbClr val="800080"/>
                </a:solidFill>
              </a:rPr>
              <a:t>sound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800080"/>
                </a:solidFill>
              </a:rPr>
              <a:t>effects</a:t>
            </a:r>
            <a:r>
              <a:rPr i="0">
                <a:solidFill>
                  <a:srgbClr val="000000"/>
                </a:solidFill>
              </a:rPr>
              <a:t>)</a:t>
            </a:r>
          </a:p>
          <a:p>
            <a:pPr lvl="1" marL="639762" indent="-273050">
              <a:lnSpc>
                <a:spcPct val="90000"/>
              </a:lnSpc>
              <a:spcBef>
                <a:spcPts val="400"/>
              </a:spcBef>
              <a:buFont typeface="Wingdings 2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Zvukovi koji ne proizlaze iz djelatne, razrađene  artikulacije, nego bivaju proizvedeni zvukotvornim zbivanjem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buClr>
                <a:srgbClr val="E0752F"/>
              </a:buClr>
              <a:defRPr sz="1800">
                <a:latin typeface="+mj-lt"/>
                <a:ea typeface="+mj-ea"/>
                <a:cs typeface="+mj-cs"/>
                <a:sym typeface="Times New Roman"/>
              </a:defRPr>
            </a:pPr>
            <a:r>
              <a:t>Tipično vrlo dobro razlikujemo artikulacijske zvukove (koje je neko svrhovito modulirao – glasanje, govor, glazba) – od neartikulacijskih zvukova - šumova  </a:t>
            </a:r>
          </a:p>
          <a:p>
            <a:pPr>
              <a:lnSpc>
                <a:spcPct val="90000"/>
              </a:lnSpc>
              <a:buChar char="○"/>
              <a:defRPr i="1" sz="2100">
                <a:solidFill>
                  <a:srgbClr val="FF0000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glasanje</a:t>
            </a:r>
            <a:r>
              <a:rPr i="0"/>
              <a:t> </a:t>
            </a:r>
            <a:r>
              <a:rPr i="0">
                <a:solidFill>
                  <a:srgbClr val="000000"/>
                </a:solidFill>
              </a:rPr>
              <a:t>/ </a:t>
            </a:r>
            <a:r>
              <a:t>govor </a:t>
            </a:r>
            <a:r>
              <a:rPr i="0">
                <a:solidFill>
                  <a:srgbClr val="000000"/>
                </a:solidFill>
              </a:rPr>
              <a:t>(eng. </a:t>
            </a:r>
            <a:r>
              <a:rPr>
                <a:solidFill>
                  <a:srgbClr val="800080"/>
                </a:solidFill>
              </a:rPr>
              <a:t>voice</a:t>
            </a:r>
            <a:r>
              <a:rPr>
                <a:solidFill>
                  <a:srgbClr val="000000"/>
                </a:solidFill>
              </a:rPr>
              <a:t>, </a:t>
            </a:r>
            <a:r>
              <a:rPr>
                <a:solidFill>
                  <a:srgbClr val="800080"/>
                </a:solidFill>
              </a:rPr>
              <a:t>dialogue</a:t>
            </a:r>
            <a:r>
              <a:rPr>
                <a:solidFill>
                  <a:srgbClr val="000000"/>
                </a:solidFill>
              </a:rPr>
              <a:t>, </a:t>
            </a:r>
            <a:r>
              <a:rPr>
                <a:solidFill>
                  <a:srgbClr val="800080"/>
                </a:solidFill>
              </a:rPr>
              <a:t>narration</a:t>
            </a:r>
            <a:r>
              <a:rPr>
                <a:solidFill>
                  <a:srgbClr val="000000"/>
                </a:solidFill>
              </a:rPr>
              <a:t>, </a:t>
            </a:r>
            <a:r>
              <a:rPr>
                <a:solidFill>
                  <a:srgbClr val="800080"/>
                </a:solidFill>
              </a:rPr>
              <a:t>voice over</a:t>
            </a:r>
            <a:r>
              <a:rPr i="0">
                <a:solidFill>
                  <a:srgbClr val="000000"/>
                </a:solidFill>
              </a:rPr>
              <a:t>)</a:t>
            </a:r>
          </a:p>
          <a:p>
            <a:pPr lvl="1" marL="639762" indent="-273050">
              <a:lnSpc>
                <a:spcPct val="90000"/>
              </a:lnSpc>
              <a:spcBef>
                <a:spcPts val="400"/>
              </a:spcBef>
              <a:buFont typeface="Wingdings 2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Artikulirano, prvenstveno komunikacijsko, glasanje životinja i ljudi</a:t>
            </a:r>
          </a:p>
          <a:p>
            <a:pPr>
              <a:lnSpc>
                <a:spcPct val="90000"/>
              </a:lnSpc>
              <a:buChar char="○"/>
              <a:defRPr i="1" sz="2100">
                <a:solidFill>
                  <a:srgbClr val="FF0000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glazba, muzika </a:t>
            </a:r>
            <a:r>
              <a:rPr>
                <a:solidFill>
                  <a:srgbClr val="000000"/>
                </a:solidFill>
              </a:rPr>
              <a:t>(</a:t>
            </a:r>
            <a:r>
              <a:rPr i="0">
                <a:solidFill>
                  <a:srgbClr val="000000"/>
                </a:solidFill>
              </a:rPr>
              <a:t>eng.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800080"/>
                </a:solidFill>
              </a:rPr>
              <a:t>music</a:t>
            </a:r>
            <a:r>
              <a:rPr>
                <a:solidFill>
                  <a:srgbClr val="000000"/>
                </a:solidFill>
              </a:rPr>
              <a:t>)</a:t>
            </a:r>
          </a:p>
          <a:p>
            <a:pPr lvl="1" marL="639762" indent="-273050">
              <a:lnSpc>
                <a:spcPct val="90000"/>
              </a:lnSpc>
              <a:spcBef>
                <a:spcPts val="400"/>
              </a:spcBef>
              <a:buFont typeface="Wingdings 2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Suvisle i izrazito pravilne zvukovne strukture umjetno proizvedene (artikulirane osobitim instrumentima, ili prilagodbama) tipično bez prigodne komunikacijske svrhe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3" dur="500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500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1" dur="500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4" dur="500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9" dur="500"/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2" dur="500"/>
                                        <p:tgtEl>
                                          <p:spTgt spid="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title" idx="4294967295"/>
          </p:nvPr>
        </p:nvSpPr>
        <p:spPr>
          <a:xfrm>
            <a:off x="457200" y="274637"/>
            <a:ext cx="7467600" cy="1020763"/>
          </a:xfrm>
          <a:prstGeom prst="rect">
            <a:avLst/>
          </a:prstGeom>
        </p:spPr>
        <p:txBody>
          <a:bodyPr/>
          <a:lstStyle/>
          <a:p>
            <a:pPr/>
            <a:r>
              <a:t>DVA TIPA ZVUKA RAZLIČITA STATUSA</a:t>
            </a:r>
          </a:p>
        </p:txBody>
      </p:sp>
      <p:sp>
        <p:nvSpPr>
          <p:cNvPr id="143" name="Shape 143"/>
          <p:cNvSpPr/>
          <p:nvPr>
            <p:ph type="body" idx="4294967295"/>
          </p:nvPr>
        </p:nvSpPr>
        <p:spPr>
          <a:xfrm>
            <a:off x="228600" y="1371599"/>
            <a:ext cx="8305800" cy="4953002"/>
          </a:xfrm>
          <a:prstGeom prst="rect">
            <a:avLst/>
          </a:prstGeom>
        </p:spPr>
        <p:txBody>
          <a:bodyPr/>
          <a:lstStyle/>
          <a:p>
            <a:pPr lvl="1" marL="639762" indent="-273050">
              <a:spcBef>
                <a:spcPts val="400"/>
              </a:spcBef>
              <a:buFont typeface="Wingdings 2"/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PRIMJER: </a:t>
            </a:r>
            <a:r>
              <a:rPr i="1"/>
              <a:t>Amarcord, </a:t>
            </a:r>
            <a:r>
              <a:t>Frederico Fellini (ch. 1) </a:t>
            </a:r>
            <a:endParaRPr>
              <a:solidFill>
                <a:srgbClr val="FF0000"/>
              </a:solidFill>
            </a:endParaRPr>
          </a:p>
          <a:p>
            <a:pPr>
              <a:buChar char="○"/>
              <a:defRPr i="1">
                <a:solidFill>
                  <a:srgbClr val="FF0000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prizorni zvukovi </a:t>
            </a:r>
            <a:r>
              <a:rPr i="0">
                <a:solidFill>
                  <a:srgbClr val="000000"/>
                </a:solidFill>
              </a:rPr>
              <a:t>(eng. </a:t>
            </a:r>
            <a:r>
              <a:rPr>
                <a:solidFill>
                  <a:srgbClr val="0000FF"/>
                </a:solidFill>
              </a:rPr>
              <a:t>diegetic sounds</a:t>
            </a:r>
            <a:r>
              <a:rPr i="0">
                <a:solidFill>
                  <a:srgbClr val="000000"/>
                </a:solidFill>
              </a:rPr>
              <a:t>)</a:t>
            </a:r>
            <a:r>
              <a:rPr i="0"/>
              <a:t> </a:t>
            </a:r>
          </a:p>
          <a:p>
            <a:pPr lvl="1" marL="639762" indent="-273050">
              <a:spcBef>
                <a:spcPts val="500"/>
              </a:spcBef>
              <a:buFont typeface="Wingdings 2"/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oni koji imaju izvor u promatranu prizoru</a:t>
            </a:r>
          </a:p>
          <a:p>
            <a:pPr>
              <a:buChar char="○"/>
              <a:defRPr i="1">
                <a:solidFill>
                  <a:srgbClr val="FF0000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neprizorni zvukovi </a:t>
            </a:r>
            <a:r>
              <a:rPr i="0">
                <a:solidFill>
                  <a:srgbClr val="000000"/>
                </a:solidFill>
              </a:rPr>
              <a:t>(eng. </a:t>
            </a:r>
            <a:r>
              <a:rPr>
                <a:solidFill>
                  <a:srgbClr val="0000FF"/>
                </a:solidFill>
              </a:rPr>
              <a:t>nondiegetic sounds</a:t>
            </a:r>
            <a:r>
              <a:rPr i="0">
                <a:solidFill>
                  <a:srgbClr val="000000"/>
                </a:solidFill>
              </a:rPr>
              <a:t>)</a:t>
            </a:r>
            <a:r>
              <a:rPr i="0"/>
              <a:t> </a:t>
            </a:r>
          </a:p>
          <a:p>
            <a:pPr lvl="1" marL="639762" indent="-273050">
              <a:spcBef>
                <a:spcPts val="500"/>
              </a:spcBef>
              <a:buFont typeface="Wingdings 2"/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oni koji nemaju izvor u promatranu prizoru, ne pripadaju mu</a:t>
            </a:r>
          </a:p>
          <a:p>
            <a:pPr lvl="2">
              <a:spcBef>
                <a:spcPts val="0"/>
              </a:spcBef>
              <a:buClr>
                <a:srgbClr val="E0752F"/>
              </a:buClr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shvaćaju se kao ‘umjetno nadodani’</a:t>
            </a:r>
          </a:p>
          <a:p>
            <a:pPr>
              <a:buChar char="○"/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Status zvuka može se mijenjati od kadra do kadra (prizorni može postat neprizorni, a neprizorni – prizorni) – tzv. </a:t>
            </a:r>
            <a:r>
              <a:rPr i="1">
                <a:solidFill>
                  <a:srgbClr val="FF0000"/>
                </a:solidFill>
              </a:rPr>
              <a:t>prevlačenjem zvuka </a:t>
            </a:r>
            <a:r>
              <a:t>s kadra jednog prizora na novu scenu, tj. na posve novi, zvučno drugačiji prizor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500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8" dur="500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" dur="500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6" dur="500"/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9" dur="500"/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title" idx="4294967295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/>
          <a:p>
            <a:pPr defTabSz="804672">
              <a:defRPr sz="2728">
                <a:latin typeface="+mj-lt"/>
                <a:ea typeface="+mj-ea"/>
                <a:cs typeface="+mj-cs"/>
                <a:sym typeface="Times New Roman"/>
              </a:defRPr>
            </a:pPr>
            <a:r>
              <a:t>RASPOZNAVALAČKE ZNAČAJKE PRIZORNOG ZVUKA</a:t>
            </a:r>
            <a:r>
              <a:rPr sz="2640"/>
              <a:t> – </a:t>
            </a:r>
            <a:r>
              <a:rPr i="1"/>
              <a:t>IDENTITET ZVUKA, SINKRONOST</a:t>
            </a:r>
          </a:p>
        </p:txBody>
      </p:sp>
      <p:sp>
        <p:nvSpPr>
          <p:cNvPr id="146" name="Shape 146"/>
          <p:cNvSpPr/>
          <p:nvPr>
            <p:ph type="body" idx="4294967295"/>
          </p:nvPr>
        </p:nvSpPr>
        <p:spPr>
          <a:xfrm>
            <a:off x="457200" y="1600200"/>
            <a:ext cx="8001000" cy="4873625"/>
          </a:xfrm>
          <a:prstGeom prst="rect">
            <a:avLst/>
          </a:prstGeom>
        </p:spPr>
        <p:txBody>
          <a:bodyPr/>
          <a:lstStyle/>
          <a:p>
            <a:pPr marL="253936" indent="-253936" defTabSz="850391">
              <a:spcBef>
                <a:spcPts val="500"/>
              </a:spcBef>
              <a:buChar char="○"/>
              <a:defRPr sz="1953">
                <a:latin typeface="+mj-lt"/>
                <a:ea typeface="+mj-ea"/>
                <a:cs typeface="+mj-cs"/>
                <a:sym typeface="Times New Roman"/>
              </a:defRPr>
            </a:pPr>
            <a:r>
              <a:t>1. Zvuk doživljavamo kao osobinu pojave koja ga proizvodi (</a:t>
            </a:r>
            <a:r>
              <a:rPr i="1"/>
              <a:t>Amelie</a:t>
            </a:r>
            <a:r>
              <a:rPr i="1"/>
              <a:t>, ch.4</a:t>
            </a:r>
            <a:r>
              <a:t>) </a:t>
            </a:r>
          </a:p>
          <a:p>
            <a:pPr lvl="2" marL="850391" indent="-169783" defTabSz="850391">
              <a:spcBef>
                <a:spcPts val="0"/>
              </a:spcBef>
              <a:buClr>
                <a:srgbClr val="E0752F"/>
              </a:buClr>
              <a:defRPr sz="1953">
                <a:latin typeface="+mj-lt"/>
                <a:ea typeface="+mj-ea"/>
                <a:cs typeface="+mj-cs"/>
                <a:sym typeface="Times New Roman"/>
              </a:defRPr>
            </a:pPr>
            <a:r>
              <a:t> zvuk dio identiteta zbivanja; identitet zvuka uglavnom je vezan uz vizualno identificiranje (zvuk pomaže prepoznavanju pojave koja je uzrokom zvuka, ali i vizualno prepoznavanje pojave pomaže identificiranju zvuka).  </a:t>
            </a:r>
          </a:p>
          <a:p>
            <a:pPr lvl="2" marL="850391" indent="-169783" defTabSz="850391">
              <a:spcBef>
                <a:spcPts val="0"/>
              </a:spcBef>
              <a:buClr>
                <a:srgbClr val="E0752F"/>
              </a:buClr>
              <a:defRPr i="1" sz="1953">
                <a:solidFill>
                  <a:srgbClr val="0000FF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 zvukotvorne promjene </a:t>
            </a:r>
            <a:r>
              <a:rPr>
                <a:solidFill>
                  <a:srgbClr val="000000"/>
                </a:solidFill>
              </a:rPr>
              <a:t>– </a:t>
            </a:r>
            <a:r>
              <a:rPr i="0">
                <a:solidFill>
                  <a:srgbClr val="000000"/>
                </a:solidFill>
              </a:rPr>
              <a:t>one promjene (zbivanja, kretanja, postupaka...) koje u prizoru proizvode čujni zvuk</a:t>
            </a:r>
          </a:p>
          <a:p>
            <a:pPr marL="253936" indent="-253936" defTabSz="850391">
              <a:spcBef>
                <a:spcPts val="500"/>
              </a:spcBef>
              <a:buChar char="○"/>
              <a:defRPr sz="1953">
                <a:latin typeface="+mj-lt"/>
                <a:ea typeface="+mj-ea"/>
                <a:cs typeface="+mj-cs"/>
                <a:sym typeface="Times New Roman"/>
              </a:defRPr>
            </a:pPr>
            <a:r>
              <a:t>2. Prizorni zvuk je </a:t>
            </a:r>
            <a:r>
              <a:rPr i="1">
                <a:solidFill>
                  <a:srgbClr val="FF0000"/>
                </a:solidFill>
              </a:rPr>
              <a:t>sinkron</a:t>
            </a:r>
            <a:r>
              <a:rPr>
                <a:solidFill>
                  <a:srgbClr val="FF0000"/>
                </a:solidFill>
              </a:rPr>
              <a:t> </a:t>
            </a:r>
            <a:r>
              <a:t>sa zvukotvornim promjenama u prizoru – uzrokovan njima</a:t>
            </a:r>
          </a:p>
          <a:p>
            <a:pPr lvl="1" marL="594979" indent="-253936" defTabSz="850391">
              <a:spcBef>
                <a:spcPts val="400"/>
              </a:spcBef>
              <a:buFont typeface="Wingdings 2"/>
              <a:defRPr sz="1953">
                <a:latin typeface="+mj-lt"/>
                <a:ea typeface="+mj-ea"/>
                <a:cs typeface="+mj-cs"/>
                <a:sym typeface="Times New Roman"/>
              </a:defRPr>
            </a:pPr>
            <a:r>
              <a:t>Npr, podudaranje izgovora sa zvukom izgovora  (engl. </a:t>
            </a:r>
            <a:r>
              <a:rPr i="1">
                <a:solidFill>
                  <a:srgbClr val="0000FF"/>
                </a:solidFill>
              </a:rPr>
              <a:t>lip-sync</a:t>
            </a:r>
            <a:r>
              <a:t>); podudaranje udarca cipelom o pod sa zvukom koraka, bljeska s praskom...</a:t>
            </a:r>
          </a:p>
          <a:p>
            <a:pPr lvl="2" marL="850391" indent="-169783" defTabSz="850391">
              <a:spcBef>
                <a:spcPts val="0"/>
              </a:spcBef>
              <a:buClr>
                <a:srgbClr val="E0752F"/>
              </a:buClr>
              <a:defRPr i="1" sz="1953">
                <a:solidFill>
                  <a:srgbClr val="0000FF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asinkronost</a:t>
            </a:r>
            <a:r>
              <a:rPr>
                <a:solidFill>
                  <a:srgbClr val="D2611C"/>
                </a:solidFill>
              </a:rPr>
              <a:t> </a:t>
            </a:r>
            <a:r>
              <a:rPr>
                <a:solidFill>
                  <a:srgbClr val="000000"/>
                </a:solidFill>
              </a:rPr>
              <a:t> </a:t>
            </a:r>
            <a:r>
              <a:rPr i="0">
                <a:solidFill>
                  <a:srgbClr val="000000"/>
                </a:solidFill>
              </a:rPr>
              <a:t>-  nepodudaranje čujnih zvukovnih promjenama sa zvuku odgovarajućim zvukotvornim promjenama u vidnom polju</a:t>
            </a:r>
            <a:r>
              <a:rPr>
                <a:solidFill>
                  <a:srgbClr val="000000"/>
                </a:solidFill>
              </a:rPr>
              <a:t> </a:t>
            </a:r>
            <a:r>
              <a:rPr i="0">
                <a:solidFill>
                  <a:srgbClr val="000000"/>
                </a:solidFill>
              </a:rPr>
              <a:t>(npr. Zvuk kasni ili rani u odnosu na svoj izvor</a:t>
            </a:r>
          </a:p>
          <a:p>
            <a:pPr lvl="2" marL="850391" indent="-169783" defTabSz="850391">
              <a:spcBef>
                <a:spcPts val="0"/>
              </a:spcBef>
              <a:buClr>
                <a:srgbClr val="E0752F"/>
              </a:buClr>
              <a:defRPr sz="1953">
                <a:latin typeface="+mj-lt"/>
                <a:ea typeface="+mj-ea"/>
                <a:cs typeface="+mj-cs"/>
                <a:sym typeface="Times New Roman"/>
              </a:defRPr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4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3" dur="500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500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1" dur="500"/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4" dur="500"/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500"/>
                                        <p:tgtEl>
                                          <p:spTgt spid="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0" dur="500"/>
                                        <p:tgtEl>
                                          <p:spTgt spid="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title" idx="4294967295"/>
          </p:nvPr>
        </p:nvSpPr>
        <p:spPr>
          <a:xfrm>
            <a:off x="457200" y="228600"/>
            <a:ext cx="7543800" cy="930275"/>
          </a:xfrm>
          <a:prstGeom prst="rect">
            <a:avLst/>
          </a:prstGeom>
        </p:spPr>
        <p:txBody>
          <a:bodyPr/>
          <a:lstStyle/>
          <a:p>
            <a:pPr>
              <a:defRPr sz="2600">
                <a:latin typeface="+mj-lt"/>
                <a:ea typeface="+mj-ea"/>
                <a:cs typeface="+mj-cs"/>
                <a:sym typeface="Times New Roman"/>
              </a:defRPr>
            </a:pPr>
            <a:r>
              <a:t>RASPOZNAVALAČKE ZNAČAJKE PRIZORNOG ZVUKA - </a:t>
            </a:r>
            <a:r>
              <a:rPr i="1"/>
              <a:t>PERSPEKTIVNOST</a:t>
            </a:r>
          </a:p>
        </p:txBody>
      </p:sp>
      <p:sp>
        <p:nvSpPr>
          <p:cNvPr id="149" name="Shape 149"/>
          <p:cNvSpPr/>
          <p:nvPr>
            <p:ph type="body" idx="4294967295"/>
          </p:nvPr>
        </p:nvSpPr>
        <p:spPr>
          <a:xfrm>
            <a:off x="-1" y="1295400"/>
            <a:ext cx="8763002" cy="5562600"/>
          </a:xfrm>
          <a:prstGeom prst="rect">
            <a:avLst/>
          </a:prstGeom>
        </p:spPr>
        <p:txBody>
          <a:bodyPr/>
          <a:lstStyle/>
          <a:p>
            <a:pPr lvl="3" marL="1187450" indent="-182562">
              <a:lnSpc>
                <a:spcPct val="90000"/>
              </a:lnSpc>
              <a:spcBef>
                <a:spcPts val="0"/>
              </a:spcBef>
              <a:buClr>
                <a:srgbClr val="FEC3AE"/>
              </a:buClr>
              <a:defRPr i="1" sz="2000">
                <a:solidFill>
                  <a:srgbClr val="0000FF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zvučna perspektiva</a:t>
            </a:r>
            <a:r>
              <a:rPr i="0">
                <a:solidFill>
                  <a:srgbClr val="000000"/>
                </a:solidFill>
              </a:rPr>
              <a:t>; eng. </a:t>
            </a:r>
            <a:r>
              <a:rPr>
                <a:solidFill>
                  <a:srgbClr val="000000"/>
                </a:solidFill>
              </a:rPr>
              <a:t>sound perspective</a:t>
            </a:r>
            <a:r>
              <a:rPr i="0">
                <a:solidFill>
                  <a:srgbClr val="000000"/>
                </a:solidFill>
              </a:rPr>
              <a:t>, </a:t>
            </a:r>
            <a:r>
              <a:rPr>
                <a:solidFill>
                  <a:srgbClr val="000000"/>
                </a:solidFill>
              </a:rPr>
              <a:t>acoustic perspective</a:t>
            </a:r>
            <a:r>
              <a:rPr i="0">
                <a:solidFill>
                  <a:srgbClr val="000000"/>
                </a:solidFill>
              </a:rPr>
              <a:t>) – indikacija udaljenosti izvora zvuka od slušatelja (mikrofona)</a:t>
            </a:r>
          </a:p>
          <a:p>
            <a:pPr>
              <a:lnSpc>
                <a:spcPct val="90000"/>
              </a:lnSpc>
              <a:buChar char="○"/>
              <a:defRPr i="1" sz="2200">
                <a:solidFill>
                  <a:srgbClr val="0000FF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Jačina</a:t>
            </a:r>
            <a:r>
              <a:rPr i="0">
                <a:solidFill>
                  <a:srgbClr val="000000"/>
                </a:solidFill>
              </a:rPr>
              <a:t>, </a:t>
            </a:r>
            <a:r>
              <a:t>glasnoća</a:t>
            </a:r>
            <a:r>
              <a:rPr i="0">
                <a:solidFill>
                  <a:srgbClr val="000000"/>
                </a:solidFill>
              </a:rPr>
              <a:t>, </a:t>
            </a:r>
            <a:r>
              <a:t>zvuka</a:t>
            </a:r>
            <a:r>
              <a:rPr i="0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0000"/>
                </a:solidFill>
              </a:rPr>
              <a:t>ovisi o udaljenosti</a:t>
            </a:r>
            <a:r>
              <a:rPr i="0">
                <a:solidFill>
                  <a:srgbClr val="000000"/>
                </a:solidFill>
              </a:rPr>
              <a:t> izvora zvuka od točke promatranja </a:t>
            </a:r>
          </a:p>
          <a:p>
            <a:pPr>
              <a:lnSpc>
                <a:spcPct val="90000"/>
              </a:lnSpc>
              <a:buChar char="○"/>
              <a:defRPr sz="2200">
                <a:latin typeface="+mj-lt"/>
                <a:ea typeface="+mj-ea"/>
                <a:cs typeface="+mj-cs"/>
                <a:sym typeface="Times New Roman"/>
              </a:defRPr>
            </a:pPr>
            <a:r>
              <a:t>Javlja se </a:t>
            </a:r>
            <a:r>
              <a:rPr i="1"/>
              <a:t>pomiješan s drugim zvukovima</a:t>
            </a:r>
            <a:r>
              <a:t> – u sklopu ukupne </a:t>
            </a:r>
            <a:r>
              <a:rPr i="1">
                <a:solidFill>
                  <a:srgbClr val="0000FF"/>
                </a:solidFill>
              </a:rPr>
              <a:t>zvučne</a:t>
            </a:r>
            <a:r>
              <a:rPr i="1">
                <a:solidFill>
                  <a:srgbClr val="D2611C"/>
                </a:solidFill>
              </a:rPr>
              <a:t> </a:t>
            </a:r>
            <a:r>
              <a:rPr i="1">
                <a:solidFill>
                  <a:srgbClr val="0000FF"/>
                </a:solidFill>
              </a:rPr>
              <a:t>slike</a:t>
            </a:r>
            <a:r>
              <a:rPr i="1">
                <a:solidFill>
                  <a:srgbClr val="D2611C"/>
                </a:solidFill>
              </a:rPr>
              <a:t> </a:t>
            </a:r>
            <a:r>
              <a:t>(</a:t>
            </a:r>
            <a:r>
              <a:rPr i="1">
                <a:solidFill>
                  <a:srgbClr val="0000FF"/>
                </a:solidFill>
              </a:rPr>
              <a:t>ambijentalni</a:t>
            </a:r>
            <a:r>
              <a:rPr i="1">
                <a:solidFill>
                  <a:srgbClr val="D2611C"/>
                </a:solidFill>
              </a:rPr>
              <a:t> </a:t>
            </a:r>
            <a:r>
              <a:rPr i="1">
                <a:solidFill>
                  <a:srgbClr val="0000FF"/>
                </a:solidFill>
              </a:rPr>
              <a:t>zvuk</a:t>
            </a:r>
            <a:r>
              <a:t>)</a:t>
            </a:r>
          </a:p>
          <a:p>
            <a:pPr>
              <a:lnSpc>
                <a:spcPct val="90000"/>
              </a:lnSpc>
              <a:buChar char="○"/>
              <a:defRPr sz="2200">
                <a:latin typeface="+mj-lt"/>
                <a:ea typeface="+mj-ea"/>
                <a:cs typeface="+mj-cs"/>
                <a:sym typeface="Times New Roman"/>
              </a:defRPr>
            </a:pPr>
            <a:r>
              <a:t>Bliži i jači zvuk </a:t>
            </a:r>
            <a:r>
              <a:rPr i="1">
                <a:solidFill>
                  <a:srgbClr val="0000FF"/>
                </a:solidFill>
              </a:rPr>
              <a:t>maskira</a:t>
            </a:r>
            <a:r>
              <a:rPr i="1"/>
              <a:t> </a:t>
            </a:r>
            <a:r>
              <a:t>(pokriva, odstranjuje) dalji zvuk, odnosno druge zvukove </a:t>
            </a:r>
          </a:p>
          <a:p>
            <a:pPr lvl="1" marL="639762" indent="-273050">
              <a:lnSpc>
                <a:spcPct val="90000"/>
              </a:lnSpc>
              <a:spcBef>
                <a:spcPts val="400"/>
              </a:spcBef>
              <a:buFont typeface="Wingdings 2"/>
              <a:defRPr sz="1900">
                <a:latin typeface="+mj-lt"/>
                <a:ea typeface="+mj-ea"/>
                <a:cs typeface="+mj-cs"/>
                <a:sym typeface="Times New Roman"/>
              </a:defRPr>
            </a:pPr>
            <a:r>
              <a:t>Odvojeno snimanje glavnog zvuka od snimanja bučne pozadine (“žamorenje”, “žamoranti”)</a:t>
            </a:r>
          </a:p>
          <a:p>
            <a:pPr>
              <a:lnSpc>
                <a:spcPct val="90000"/>
              </a:lnSpc>
              <a:buChar char="○"/>
              <a:defRPr sz="2200">
                <a:latin typeface="+mj-lt"/>
                <a:ea typeface="+mj-ea"/>
                <a:cs typeface="+mj-cs"/>
                <a:sym typeface="Times New Roman"/>
              </a:defRPr>
            </a:pPr>
            <a:r>
              <a:t> Što je izvor zvuka udaljeniji u zatvorenom (dijelom ili posve) prostoru to je više </a:t>
            </a:r>
            <a:r>
              <a:rPr i="1">
                <a:solidFill>
                  <a:srgbClr val="0000FF"/>
                </a:solidFill>
              </a:rPr>
              <a:t>refleksnih</a:t>
            </a:r>
            <a:r>
              <a:rPr i="1">
                <a:solidFill>
                  <a:srgbClr val="D2611C"/>
                </a:solidFill>
              </a:rPr>
              <a:t> </a:t>
            </a:r>
            <a:r>
              <a:rPr i="1">
                <a:solidFill>
                  <a:srgbClr val="0000FF"/>
                </a:solidFill>
              </a:rPr>
              <a:t>zvukova</a:t>
            </a:r>
            <a:r>
              <a:rPr i="1"/>
              <a:t>  </a:t>
            </a:r>
            <a:r>
              <a:t>(</a:t>
            </a:r>
            <a:r>
              <a:rPr i="1"/>
              <a:t>rezonanci</a:t>
            </a:r>
            <a:r>
              <a:t>) što prate </a:t>
            </a:r>
            <a:r>
              <a:rPr i="1">
                <a:solidFill>
                  <a:srgbClr val="0000FF"/>
                </a:solidFill>
              </a:rPr>
              <a:t>izravni</a:t>
            </a:r>
            <a:r>
              <a:rPr i="1">
                <a:solidFill>
                  <a:srgbClr val="D2611C"/>
                </a:solidFill>
              </a:rPr>
              <a:t> </a:t>
            </a:r>
            <a:r>
              <a:rPr i="1">
                <a:solidFill>
                  <a:srgbClr val="0000FF"/>
                </a:solidFill>
              </a:rPr>
              <a:t>zvuk</a:t>
            </a:r>
            <a:r>
              <a:rPr i="1"/>
              <a:t> </a:t>
            </a:r>
            <a:r>
              <a:t>izvora </a:t>
            </a:r>
          </a:p>
          <a:p>
            <a:pPr lvl="1" marL="639762" indent="-273050">
              <a:lnSpc>
                <a:spcPct val="90000"/>
              </a:lnSpc>
              <a:spcBef>
                <a:spcPts val="400"/>
              </a:spcBef>
              <a:buFont typeface="Wingdings 2"/>
              <a:defRPr i="1" sz="2000">
                <a:solidFill>
                  <a:srgbClr val="0000FF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Refleksni</a:t>
            </a:r>
            <a:r>
              <a:rPr>
                <a:solidFill>
                  <a:srgbClr val="D2611C"/>
                </a:solidFill>
              </a:rPr>
              <a:t> </a:t>
            </a:r>
            <a:r>
              <a:t>zvuk</a:t>
            </a:r>
            <a:r>
              <a:rPr i="0">
                <a:solidFill>
                  <a:srgbClr val="000000"/>
                </a:solidFill>
              </a:rPr>
              <a:t> – valovi što se odbijaju od okolnih površina i koji kasne za izravnim zvukom, a razlikuju se i po zvučnim svojstvima </a:t>
            </a:r>
          </a:p>
          <a:p>
            <a:pPr>
              <a:lnSpc>
                <a:spcPct val="90000"/>
              </a:lnSpc>
              <a:buChar char="○"/>
              <a:defRPr sz="2200">
                <a:latin typeface="+mj-lt"/>
                <a:ea typeface="+mj-ea"/>
                <a:cs typeface="+mj-cs"/>
                <a:sym typeface="Times New Roman"/>
              </a:defRPr>
            </a:pPr>
            <a:r>
              <a:t>Što je veći zatvoreni prostor koji okružuje izvor zvuka to je više refleksnih zvukova, to ima više onih jače odloženih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500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500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500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8" dur="500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3" dur="500"/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6" dur="500"/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9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Oriel">
  <a:themeElements>
    <a:clrScheme name="Ori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8637"/>
      </a:accent1>
      <a:accent2>
        <a:srgbClr val="7598D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riel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riel">
  <a:themeElements>
    <a:clrScheme name="Ori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8637"/>
      </a:accent1>
      <a:accent2>
        <a:srgbClr val="7598D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riel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