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7" y="0"/>
            <a:ext cx="1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700" y="5788025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6" y="5034280"/>
            <a:ext cx="308333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2" y="0"/>
            <a:ext cx="1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9" y="0"/>
            <a:ext cx="2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4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9" y="0"/>
            <a:ext cx="2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9" y="0"/>
            <a:ext cx="2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4" y="4867275"/>
            <a:ext cx="642939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700" y="5791200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600" y="4479925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2" y="0"/>
            <a:ext cx="1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3" y="5034280"/>
            <a:ext cx="308334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7" y="0"/>
            <a:ext cx="1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bib.irb.hr/datoteka/301909.TURKOVIC_Mit_neprimjetnosti.doc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2285999" y="3124200"/>
            <a:ext cx="6172202" cy="1893888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+mj-lt"/>
                <a:ea typeface="+mj-ea"/>
                <a:cs typeface="+mj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25" name="Shape 125"/>
          <p:cNvSpPr/>
          <p:nvPr>
            <p:ph type="body" sz="quarter" idx="4294967295"/>
          </p:nvPr>
        </p:nvSpPr>
        <p:spPr>
          <a:xfrm>
            <a:off x="2285999" y="5029200"/>
            <a:ext cx="6172202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7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. Ambijentalni zvuk</a:t>
            </a:r>
          </a:p>
          <a:p>
            <a:pPr marL="0" indent="0">
              <a:buSzTx/>
              <a:buNone/>
              <a:defRPr b="1" sz="1800">
                <a:solidFill>
                  <a:srgbClr val="575F6D"/>
                </a:solidFill>
              </a:defRPr>
            </a:pPr>
          </a:p>
          <a:p>
            <a:pPr marL="0" indent="0" algn="r">
              <a:buSzTx/>
              <a:buNone/>
              <a:defRPr b="1" sz="2000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sz="1800">
                <a:latin typeface="Century Schoolbook"/>
                <a:ea typeface="Century Schoolbook"/>
                <a:cs typeface="Century Schoolbook"/>
                <a:sym typeface="Century Schoolbook"/>
              </a:rPr>
              <a:t>17</a:t>
            </a:r>
            <a:r>
              <a:t>. XI.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 idx="4294967295"/>
          </p:nvPr>
        </p:nvSpPr>
        <p:spPr>
          <a:xfrm>
            <a:off x="457200" y="274637"/>
            <a:ext cx="7467600" cy="487363"/>
          </a:xfrm>
          <a:prstGeom prst="rect">
            <a:avLst/>
          </a:prstGeom>
        </p:spPr>
        <p:txBody>
          <a:bodyPr/>
          <a:lstStyle>
            <a:lvl1pPr defTabSz="868680">
              <a:defRPr sz="2565"/>
            </a:lvl1pPr>
          </a:lstStyle>
          <a:p>
            <a:pPr/>
            <a:r>
              <a:t>DOPUNSKA LITERATURA: </a:t>
            </a:r>
          </a:p>
        </p:txBody>
      </p:sp>
      <p:sp>
        <p:nvSpPr>
          <p:cNvPr id="152" name="Shape 152"/>
          <p:cNvSpPr/>
          <p:nvPr>
            <p:ph type="body" idx="4294967295"/>
          </p:nvPr>
        </p:nvSpPr>
        <p:spPr>
          <a:xfrm>
            <a:off x="304800" y="990600"/>
            <a:ext cx="8458200" cy="5562600"/>
          </a:xfrm>
          <a:prstGeom prst="rect">
            <a:avLst/>
          </a:prstGeom>
        </p:spPr>
        <p:txBody>
          <a:bodyPr/>
          <a:lstStyle/>
          <a:p>
            <a:pPr marL="571500" indent="-571500">
              <a:lnSpc>
                <a:spcPct val="90000"/>
              </a:lnSpc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Paulus, Irena, 2011, </a:t>
            </a:r>
            <a:r>
              <a:rPr i="1"/>
              <a:t>Teorija filmske glazbe – kroz teoriju filmskog zvuka </a:t>
            </a:r>
            <a:r>
              <a:t>(poglavlje “3. Podjela filmskog zvuka”), Zagreb: Hrvatski filmski savez  </a:t>
            </a:r>
          </a:p>
          <a:p>
            <a:pPr marL="571500" indent="-571500">
              <a:lnSpc>
                <a:spcPct val="90000"/>
              </a:lnSpc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Turković, Hrvoje, 1996, “Zvuk na filmu – sistematizacija pojmovlja”, </a:t>
            </a:r>
            <a:r>
              <a:rPr i="1"/>
              <a:t>Hrvatski filmski ljetopis, </a:t>
            </a:r>
            <a:r>
              <a:t>5/1996.  </a:t>
            </a:r>
          </a:p>
          <a:p>
            <a:pPr lvl="3" marL="571500" indent="342900">
              <a:lnSpc>
                <a:spcPct val="90000"/>
              </a:lnSpc>
              <a:spcBef>
                <a:spcPts val="0"/>
              </a:spcBef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(http://bib.irb.hr/datoteka/240836.ZVUKFILM.DOC)</a:t>
            </a:r>
          </a:p>
          <a:p>
            <a:pPr marL="571500" indent="-571500">
              <a:lnSpc>
                <a:spcPct val="90000"/>
              </a:lnSpc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Turković, Hrvoje, 2007. “Kompenzacijska teorija funkcije filmske glazbe”, </a:t>
            </a:r>
            <a:r>
              <a:rPr i="1"/>
              <a:t>Književna smotra, </a:t>
            </a:r>
            <a:r>
              <a:t>39/2007, 143 (1), </a:t>
            </a:r>
          </a:p>
          <a:p>
            <a:pPr lvl="1" marL="571500" indent="-204787">
              <a:lnSpc>
                <a:spcPct val="90000"/>
              </a:lnSpc>
              <a:spcBef>
                <a:spcPts val="500"/>
              </a:spcBef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	(http://bib.irb.hr/datoteka/297492.TURKOVIC_Kompenzacijska_teorija_popratne_filmske_glazbe.doc)</a:t>
            </a:r>
          </a:p>
          <a:p>
            <a:pPr marL="571500" indent="-571500">
              <a:lnSpc>
                <a:spcPct val="90000"/>
              </a:lnSpc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Turković, Hrvoje, 2007, „Mit neprimjetnosti filmske glazbe“, </a:t>
            </a:r>
            <a:r>
              <a:rPr i="1"/>
              <a:t>Hrvatski filmski ljetopis, </a:t>
            </a:r>
            <a:r>
              <a:t>50/2007, Zagreb: Hrvatski filmski savez, str. 3-15 </a:t>
            </a:r>
          </a:p>
          <a:p>
            <a:pPr lvl="3" marL="571500" indent="342900">
              <a:lnSpc>
                <a:spcPct val="90000"/>
              </a:lnSpc>
              <a:spcBef>
                <a:spcPts val="0"/>
              </a:spcBef>
              <a:buSzTx/>
              <a:buNone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(</a:t>
            </a:r>
            <a:r>
              <a: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2" invalidUrl="" action="" tgtFrame="" tooltip="" history="1" highlightClick="0" endSnd="0"/>
              </a:rPr>
              <a:t>http://bib.irb.hr/datoteka/301909.TURKOVIC_Mit_neprimjetnosti.doc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 idx="4294967295"/>
          </p:nvPr>
        </p:nvSpPr>
        <p:spPr>
          <a:xfrm>
            <a:off x="457200" y="381000"/>
            <a:ext cx="8153400" cy="792163"/>
          </a:xfrm>
          <a:prstGeom prst="rect">
            <a:avLst/>
          </a:prstGeom>
        </p:spPr>
        <p:txBody>
          <a:bodyPr/>
          <a:lstStyle>
            <a:lvl1pPr defTabSz="795527">
              <a:defRPr sz="2262"/>
            </a:lvl1pPr>
          </a:lstStyle>
          <a:p>
            <a:pPr/>
            <a:r>
              <a:t>ZVUK KAO IDENTIFIKATOR AMBIJENTA I AMBIJENTALNE SITUACIJE</a:t>
            </a:r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xfrm>
            <a:off x="152400" y="1219200"/>
            <a:ext cx="8610600" cy="56388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i="1" sz="20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Ambijentalni zvuk </a:t>
            </a:r>
            <a:r>
              <a:rPr i="0">
                <a:solidFill>
                  <a:srgbClr val="000000"/>
                </a:solidFill>
              </a:rPr>
              <a:t>– zvuk koji ima izvor u ambijentu i karakterizira ga</a:t>
            </a:r>
          </a:p>
          <a:p>
            <a:pPr>
              <a:buSzTx/>
              <a:buNone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Samo po zvuku može se, uglavnom, razlikovati (</a:t>
            </a:r>
            <a:r>
              <a:rPr i="1"/>
              <a:t>Psi iz rezervoara – </a:t>
            </a:r>
            <a:r>
              <a:t>ch 2) :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Tip ambijenta: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eksterijer od interijera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vrsta ambijenta (ulica, periferni krajolik, učionica ili kakva javna prostorija s ljudima…</a:t>
            </a:r>
          </a:p>
          <a:p>
            <a:pPr lvl="1" marL="639762" indent="-273050">
              <a:buSzPct val="70000"/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veličina ambijenta (mali ili veliki) – osobito interijera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</a:t>
            </a:r>
            <a:r>
              <a:t>lušačka blizina izvora zvuka ili udaljenost (promatračko-slušalački položaj u ambijentu)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Pojam </a:t>
            </a:r>
            <a:r>
              <a:rPr i="1">
                <a:solidFill>
                  <a:srgbClr val="FF0000"/>
                </a:solidFill>
              </a:rPr>
              <a:t>točke slušanja </a:t>
            </a:r>
            <a:r>
              <a:t>– mjesto u ambijentu s kojeg slušamo prizorne zvukove (vezan tipično uz </a:t>
            </a:r>
            <a:r>
              <a:rPr i="1"/>
              <a:t>točku promatranja</a:t>
            </a:r>
            <a:r>
              <a:t>, zvučna dimenzija promatračke smještenosti, ali može biti i odvojen, disociran, od točke gledanja)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Istovjetnost (prizornog) zvuka od kadra do kadra indicira istovjetnost ambijenta, bez obzira na moguću promjenu vidnog polja – zato je jakim indikatorom montažnog kontinuiteta – a različitost ambijentalnog zvuk. Zašto?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7" dur="5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2" dur="500"/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 idx="4294967295"/>
          </p:nvPr>
        </p:nvSpPr>
        <p:spPr>
          <a:xfrm>
            <a:off x="457200" y="274637"/>
            <a:ext cx="8001000" cy="563563"/>
          </a:xfrm>
          <a:prstGeom prst="rect">
            <a:avLst/>
          </a:prstGeom>
        </p:spPr>
        <p:txBody>
          <a:bodyPr/>
          <a:lstStyle>
            <a:lvl1pPr defTabSz="786384">
              <a:defRPr sz="2064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TIPSKE RAZLIKE IZMEĐU SLIKE PRIZORA I PRIZORNOG ZVUKA</a:t>
            </a:r>
          </a:p>
        </p:txBody>
      </p:sp>
      <p:sp>
        <p:nvSpPr>
          <p:cNvPr id="131" name="Shape 131"/>
          <p:cNvSpPr/>
          <p:nvPr>
            <p:ph type="body" idx="4294967295"/>
          </p:nvPr>
        </p:nvSpPr>
        <p:spPr>
          <a:xfrm>
            <a:off x="304800" y="838200"/>
            <a:ext cx="8229600" cy="57912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Sliku prizora (u sklopu scene) dobivamo </a:t>
            </a:r>
            <a:r>
              <a:rPr i="1">
                <a:solidFill>
                  <a:srgbClr val="0000FF"/>
                </a:solidFill>
              </a:rPr>
              <a:t>na vizurno ograničen način</a:t>
            </a:r>
            <a:r>
              <a:t>, u svakom trenutku u izrezu kadra, tj. u vidnom polju kadra (</a:t>
            </a:r>
            <a:r>
              <a:rPr i="1"/>
              <a:t>u kadru</a:t>
            </a:r>
            <a:r>
              <a:t> – engl. </a:t>
            </a:r>
            <a:r>
              <a:rPr i="1"/>
              <a:t>onscreen</a:t>
            </a:r>
            <a:r>
              <a:t>) vidimo samo dio prizora dok je ostatak prizora izvan izreza, tj. izvan trenutnog vidnog polja (</a:t>
            </a:r>
            <a:r>
              <a:rPr i="1"/>
              <a:t>izvan kadra </a:t>
            </a:r>
            <a:r>
              <a:t>- engl. </a:t>
            </a:r>
            <a:r>
              <a:rPr i="1"/>
              <a:t>ofscreen</a:t>
            </a:r>
            <a:r>
              <a:t>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No, zvuk nije tako ograničen – njega se percipira neovisno o vidnom polju, i </a:t>
            </a:r>
            <a:r>
              <a:rPr i="1">
                <a:solidFill>
                  <a:srgbClr val="0000FF"/>
                </a:solidFill>
              </a:rPr>
              <a:t>iz cijelog okružujućeg prizora</a:t>
            </a:r>
            <a:r>
              <a:t>, bez obzira što od njega trenutno vidimo. 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Obje ove osobine zvučnog filma odgovaraju stvarnoj perceptivnoj situaciji:</a:t>
            </a:r>
          </a:p>
          <a:p>
            <a:pPr lvl="2"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U životu je naše vidno polje ograničeno: u svakom trenutku vidimo samo dio naše okoline.</a:t>
            </a:r>
          </a:p>
          <a:p>
            <a:pPr lvl="3" marL="1187450" indent="-182562">
              <a:spcBef>
                <a:spcPts val="0"/>
              </a:spcBef>
              <a:buClr>
                <a:srgbClr val="FEC3AE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 Postoje trenuci kad i ne gledamo (kad trepnemo, kad zatvorimo oči)  </a:t>
            </a:r>
          </a:p>
          <a:p>
            <a:pPr lvl="2"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Dotle mi kontinuirano čujemo zvukove iz cijele okoline, a ne samo one koji imaju izvor u vidnom polju, i ne samo dok gledamo.</a:t>
            </a:r>
          </a:p>
          <a:p>
            <a:pPr lvl="3" marL="1187450" indent="-182562">
              <a:spcBef>
                <a:spcPts val="0"/>
              </a:spcBef>
              <a:buClr>
                <a:srgbClr val="FEC3AE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Kontinuitet zvuka održava naš osjećaj perceptivne prisutnosti u prizoru i onda kad ne gledamo, odn. I onda kad ne vidimo izvor zvuka.</a:t>
            </a:r>
          </a:p>
          <a:p>
            <a:pPr lvl="3" marL="1187450" indent="-182562">
              <a:spcBef>
                <a:spcPts val="0"/>
              </a:spcBef>
              <a:buClr>
                <a:srgbClr val="FEC3AE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2" dur="500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457200" y="274637"/>
            <a:ext cx="7467600" cy="639763"/>
          </a:xfrm>
          <a:prstGeom prst="rect">
            <a:avLst/>
          </a:prstGeom>
        </p:spPr>
        <p:txBody>
          <a:bodyPr/>
          <a:lstStyle>
            <a:lvl1pPr defTabSz="740663">
              <a:defRPr sz="243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RAZLIKE U ŽIVOTNOJ PERCEPCIJI ZVUKA I SLIKE</a:t>
            </a: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152400" y="990600"/>
            <a:ext cx="8458200" cy="58674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Svaki rez znači skokovitu promjenu vizure. Prema Walteru Murchu, takve skokovite promjene odgovaraju našem skokovitom gledanju okoline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700">
                <a:latin typeface="+mj-lt"/>
                <a:ea typeface="+mj-ea"/>
                <a:cs typeface="+mj-cs"/>
                <a:sym typeface="Times New Roman"/>
              </a:defRPr>
            </a:pPr>
            <a:r>
              <a:t>Zašto pri prebacivanju oka s jedne strane na drugu ne dobivamo razmazanu sliku kao kod brišućih panorama?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Zato jer pri prebacivanju očiju trepnemo i zamračimo “međupodručje” između dviju točaka fiksacije. (primjer: video)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Walter Murch koji time tumači zašto nam montažni rez tako lako pada, zašto ga ne doživljavamo unaprijed neprirodnim. (u knjizi </a:t>
            </a:r>
            <a:r>
              <a:rPr i="1"/>
              <a:t>In the Blink of the Eye – Dok trepneš/Za tren oka </a:t>
            </a:r>
            <a:r>
              <a:t>– srpski prijevod)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Osim treptanja, postoji i neurološki mehanizam blokiranja slike dok oko skakuće pri gledanju (očne pretrage)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Međutim, takvih prekida u slušanju nemamo – registriramo zvuk kontinuirano, iako ne moramo biti svijesni (pridavati pozornost) svakom zvuku kojeg registriramo. 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Utoliko mi identifikacijski nadziremo ambijent i kad ne gledamo – tj. prepoznajemo tip ambijenta i naš slušno-tjelesni) položaj u njemu – i po zvuku. </a:t>
            </a:r>
            <a:r>
              <a:rPr sz="23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57200" y="122237"/>
            <a:ext cx="7543800" cy="715963"/>
          </a:xfrm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ZVUČNA </a:t>
            </a:r>
            <a:r>
              <a:rPr>
                <a:latin typeface="Latha"/>
                <a:ea typeface="Latha"/>
                <a:cs typeface="Latha"/>
                <a:sym typeface="Latha"/>
              </a:rPr>
              <a:t>(</a:t>
            </a:r>
            <a:r>
              <a:t>TEMPORALNA</a:t>
            </a:r>
            <a:r>
              <a:rPr>
                <a:latin typeface="Latha"/>
                <a:ea typeface="Latha"/>
                <a:cs typeface="Latha"/>
                <a:sym typeface="Latha"/>
              </a:rPr>
              <a:t>)</a:t>
            </a:r>
            <a:r>
              <a:t> OBILJEŽJA AMBIJENTA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-1" y="914400"/>
            <a:ext cx="8763002" cy="5943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Neke ambijente karakterizira i prisutnost zvukova tipičnih za određene ambijente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Gradski ambijent – šum prometa; seoski – glasanje životinja, zvuk zvona, morski – šum mora, radionicu – zvukovi rada (</a:t>
            </a:r>
            <a:r>
              <a:rPr i="1"/>
              <a:t>Amelie ch. 4)</a:t>
            </a:r>
          </a:p>
          <a:p>
            <a:pPr>
              <a:lnSpc>
                <a:spcPct val="8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Mnoge ambijente u različitom razdoblju karakteriziraju  različiti tipični zvukovi – različita “zvučna slika” (ukupna kombinacija svih zvukova) 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u različito doba dana (različita u rano jutro, različita u sredini dana (vrhuncima prometa u gradu, npr.), različita noću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u različitom godišnjem dobu (lišće ne šušti u svim godišnjim dobima, niti je u svima jednaka tišina kakva je u krajoliku pod snijegom…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pod različitim metereološkim prilikama (pod kišom; pod vjetrom; pod bljuzgom; pod vjetrom…) (</a:t>
            </a:r>
            <a:r>
              <a:rPr i="1"/>
              <a:t>Amelie, - ch. 4...</a:t>
            </a:r>
            <a:r>
              <a:t>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U interijeru – različit raspon zvučnosti (tišina i izdiferencirani zvukovi / ukupan žagor i brojni šumovi “bučnog” interijera) (</a:t>
            </a:r>
            <a:r>
              <a:rPr i="1"/>
              <a:t>Amelie, ch. 4, ch. 5...</a:t>
            </a:r>
            <a:r>
              <a:t>)</a:t>
            </a:r>
            <a:r>
              <a:rPr sz="2000"/>
              <a:t> </a:t>
            </a:r>
            <a:endParaRPr sz="2000"/>
          </a:p>
          <a:p>
            <a:pPr>
              <a:lnSpc>
                <a:spcPct val="80000"/>
              </a:lnSpc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No ambijentalni zvuk je jedan od najjačih indikatora prigodnog prepoznavanja </a:t>
            </a:r>
            <a:r>
              <a:rPr i="1">
                <a:solidFill>
                  <a:srgbClr val="0000FF"/>
                </a:solidFill>
              </a:rPr>
              <a:t>istovjetnosti ambijenta</a:t>
            </a:r>
            <a:endParaRPr i="1">
              <a:solidFill>
                <a:srgbClr val="0000FF"/>
              </a:solidFill>
            </a:endParaRPr>
          </a:p>
          <a:p>
            <a:pPr lvl="1" marL="639762" indent="-273050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Utvrđivanja jesmo li još uvijek kontinuirano promatrački prisutni u ambijentu ili više nismo, nego se nalazimo u posve drugom vremenu promatranja.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Nagla promjena ambijentalnog zvuka jaka je indikacija promjene ambijenta, ili razdoblja promatranja (ch. 5...)</a:t>
            </a:r>
          </a:p>
          <a:p>
            <a:pPr lvl="2">
              <a:lnSpc>
                <a:spcPct val="8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Konstantnost ambijentalnog zvuka jaka indikacija da smo još uvijek u istom ambijentu i u istom vremenu njegova promatranja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500"/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1" dur="500"/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4" dur="500"/>
                                        <p:tgtEl>
                                          <p:spTgt spid="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57200" y="122237"/>
            <a:ext cx="7543800" cy="914401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</a:lstStyle>
          <a:p>
            <a:pPr/>
            <a:r>
              <a:t>GLOBALNE VRSTE ZVUKOVA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228600" y="1295400"/>
            <a:ext cx="8512175" cy="47513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i="1" sz="21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šumovi</a:t>
            </a:r>
            <a:r>
              <a:rPr i="0"/>
              <a:t> </a:t>
            </a:r>
            <a:r>
              <a:rPr i="0">
                <a:solidFill>
                  <a:srgbClr val="000000"/>
                </a:solidFill>
              </a:rPr>
              <a:t>(eng. </a:t>
            </a:r>
            <a:r>
              <a:rPr>
                <a:solidFill>
                  <a:srgbClr val="800080"/>
                </a:solidFill>
              </a:rPr>
              <a:t>noise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800080"/>
                </a:solidFill>
              </a:rPr>
              <a:t>sound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800080"/>
                </a:solidFill>
              </a:rPr>
              <a:t>effects</a:t>
            </a:r>
            <a:r>
              <a:rPr i="0">
                <a:solidFill>
                  <a:srgbClr val="000000"/>
                </a:solidFill>
              </a:rPr>
              <a:t>)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Zvukovi koji ne proizlaze iz djelatne, razrađene  artikulacije, nego bivaju proizvedeni zvukotvornim zbivanjem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Tipično vrlo dobro razlikujemo artikulacijske zvukove (koje je neko svrhovito modulirao – glasanje, govor, glazba) – od neartikulacijskih zvukova - šumova  </a:t>
            </a:r>
          </a:p>
          <a:p>
            <a:pPr>
              <a:lnSpc>
                <a:spcPct val="90000"/>
              </a:lnSpc>
              <a:buChar char="○"/>
              <a:defRPr i="1" sz="21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glasanje</a:t>
            </a:r>
            <a:r>
              <a:rPr i="0"/>
              <a:t> </a:t>
            </a:r>
            <a:r>
              <a:rPr i="0">
                <a:solidFill>
                  <a:srgbClr val="000000"/>
                </a:solidFill>
              </a:rPr>
              <a:t>/ </a:t>
            </a:r>
            <a:r>
              <a:t>govor </a:t>
            </a:r>
            <a:r>
              <a:rPr i="0">
                <a:solidFill>
                  <a:srgbClr val="000000"/>
                </a:solidFill>
              </a:rPr>
              <a:t>(eng. </a:t>
            </a:r>
            <a:r>
              <a:rPr>
                <a:solidFill>
                  <a:srgbClr val="800080"/>
                </a:solidFill>
              </a:rPr>
              <a:t>voice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800080"/>
                </a:solidFill>
              </a:rPr>
              <a:t>dialogue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800080"/>
                </a:solidFill>
              </a:rPr>
              <a:t>narration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800080"/>
                </a:solidFill>
              </a:rPr>
              <a:t>voice over</a:t>
            </a:r>
            <a:r>
              <a:rPr i="0">
                <a:solidFill>
                  <a:srgbClr val="000000"/>
                </a:solidFill>
              </a:rPr>
              <a:t>)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Artikulirano, prvenstveno komunikacijsko, glasanje životinja i ljudi</a:t>
            </a:r>
          </a:p>
          <a:p>
            <a:pPr>
              <a:lnSpc>
                <a:spcPct val="90000"/>
              </a:lnSpc>
              <a:buChar char="○"/>
              <a:defRPr i="1" sz="21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glazba, muzika </a:t>
            </a:r>
            <a:r>
              <a:rPr>
                <a:solidFill>
                  <a:srgbClr val="000000"/>
                </a:solidFill>
              </a:rPr>
              <a:t>(</a:t>
            </a:r>
            <a:r>
              <a:rPr i="0">
                <a:solidFill>
                  <a:srgbClr val="000000"/>
                </a:solidFill>
              </a:rPr>
              <a:t>eng.</a:t>
            </a:r>
            <a:r>
              <a:rPr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800080"/>
                </a:solidFill>
              </a:rPr>
              <a:t>music</a:t>
            </a:r>
            <a:r>
              <a:rPr>
                <a:solidFill>
                  <a:srgbClr val="000000"/>
                </a:solidFill>
              </a:rPr>
              <a:t>)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Suvisle i izrazito pravilne zvukovne strukture umjetno proizvedene (artikulirane osobitim instrumentima, ili prilagodbama) tipično bez prigodne komunikacijske svrhe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2" dur="500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 idx="4294967295"/>
          </p:nvPr>
        </p:nvSpPr>
        <p:spPr>
          <a:xfrm>
            <a:off x="457200" y="274637"/>
            <a:ext cx="7467600" cy="1020763"/>
          </a:xfrm>
          <a:prstGeom prst="rect">
            <a:avLst/>
          </a:prstGeom>
        </p:spPr>
        <p:txBody>
          <a:bodyPr/>
          <a:lstStyle/>
          <a:p>
            <a:pPr/>
            <a:r>
              <a:t>DVA TIPA ZVUKA RAZLIČITA STATUSA</a:t>
            </a:r>
          </a:p>
        </p:txBody>
      </p:sp>
      <p:sp>
        <p:nvSpPr>
          <p:cNvPr id="143" name="Shape 143"/>
          <p:cNvSpPr/>
          <p:nvPr>
            <p:ph type="body" idx="4294967295"/>
          </p:nvPr>
        </p:nvSpPr>
        <p:spPr>
          <a:xfrm>
            <a:off x="228600" y="1371599"/>
            <a:ext cx="8305800" cy="4953002"/>
          </a:xfrm>
          <a:prstGeom prst="rect">
            <a:avLst/>
          </a:prstGeom>
        </p:spPr>
        <p:txBody>
          <a:bodyPr/>
          <a:lstStyle/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PRIMJER: </a:t>
            </a:r>
            <a:r>
              <a:rPr i="1"/>
              <a:t>Amarcord, </a:t>
            </a:r>
            <a:r>
              <a:t>Frederico Fellini (ch. 1) </a:t>
            </a:r>
            <a:endParaRPr>
              <a:solidFill>
                <a:srgbClr val="FF0000"/>
              </a:solidFill>
            </a:endParaRPr>
          </a:p>
          <a:p>
            <a:pPr>
              <a:buChar char="○"/>
              <a:defRPr i="1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prizorni zvukovi </a:t>
            </a:r>
            <a:r>
              <a:rPr i="0">
                <a:solidFill>
                  <a:srgbClr val="000000"/>
                </a:solidFill>
              </a:rPr>
              <a:t>(eng. </a:t>
            </a:r>
            <a:r>
              <a:rPr>
                <a:solidFill>
                  <a:srgbClr val="0000FF"/>
                </a:solidFill>
              </a:rPr>
              <a:t>diegetic sounds</a:t>
            </a:r>
            <a:r>
              <a:rPr i="0">
                <a:solidFill>
                  <a:srgbClr val="000000"/>
                </a:solidFill>
              </a:rPr>
              <a:t>)</a:t>
            </a:r>
            <a:r>
              <a:rPr i="0"/>
              <a:t>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oni koji imaju izvor u promatranu prizoru</a:t>
            </a:r>
          </a:p>
          <a:p>
            <a:pPr>
              <a:buChar char="○"/>
              <a:defRPr i="1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neprizorni zvukovi </a:t>
            </a:r>
            <a:r>
              <a:rPr i="0">
                <a:solidFill>
                  <a:srgbClr val="000000"/>
                </a:solidFill>
              </a:rPr>
              <a:t>(eng. </a:t>
            </a:r>
            <a:r>
              <a:rPr>
                <a:solidFill>
                  <a:srgbClr val="0000FF"/>
                </a:solidFill>
              </a:rPr>
              <a:t>nondiegetic sounds</a:t>
            </a:r>
            <a:r>
              <a:rPr i="0">
                <a:solidFill>
                  <a:srgbClr val="000000"/>
                </a:solidFill>
              </a:rPr>
              <a:t>)</a:t>
            </a:r>
            <a:r>
              <a:rPr i="0"/>
              <a:t>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oni koji nemaju izvor u promatranu prizoru, ne pripadaju mu</a:t>
            </a:r>
          </a:p>
          <a:p>
            <a:pPr lvl="2">
              <a:spcBef>
                <a:spcPts val="0"/>
              </a:spcBef>
              <a:buClr>
                <a:srgbClr val="E0752F"/>
              </a:buClr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shvaćaju se kao ‘umjetno nadodani’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Status zvuka može se mijenjati od kadra do kadra (prizorni može postat neprizorni, a neprizorni – prizorni) – tzv. </a:t>
            </a:r>
            <a:r>
              <a:rPr i="1">
                <a:solidFill>
                  <a:srgbClr val="FF0000"/>
                </a:solidFill>
              </a:rPr>
              <a:t>prevlačenjem zvuka </a:t>
            </a:r>
            <a:r>
              <a:t>s kadra jednog prizora na novu scenu, tj. na posve novi, zvučno drugačiji prizor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/>
          <a:p>
            <a:pPr defTabSz="804672">
              <a:defRPr sz="2728">
                <a:latin typeface="+mj-lt"/>
                <a:ea typeface="+mj-ea"/>
                <a:cs typeface="+mj-cs"/>
                <a:sym typeface="Times New Roman"/>
              </a:defRPr>
            </a:pPr>
            <a:r>
              <a:t>RASPOZNAVALAČKE ZNAČAJKE PRIZORNOG ZVUKA</a:t>
            </a:r>
            <a:r>
              <a:rPr sz="2640"/>
              <a:t> – </a:t>
            </a:r>
            <a:r>
              <a:rPr i="1"/>
              <a:t>IDENTITET ZVUKA, SINKRONOST</a:t>
            </a:r>
          </a:p>
        </p:txBody>
      </p:sp>
      <p:sp>
        <p:nvSpPr>
          <p:cNvPr id="146" name="Shape 146"/>
          <p:cNvSpPr/>
          <p:nvPr>
            <p:ph type="body" idx="4294967295"/>
          </p:nvPr>
        </p:nvSpPr>
        <p:spPr>
          <a:xfrm>
            <a:off x="457200" y="1600200"/>
            <a:ext cx="8001000" cy="4873625"/>
          </a:xfrm>
          <a:prstGeom prst="rect">
            <a:avLst/>
          </a:prstGeom>
        </p:spPr>
        <p:txBody>
          <a:bodyPr/>
          <a:lstStyle/>
          <a:p>
            <a:pPr marL="253936" indent="-253936" defTabSz="850391">
              <a:spcBef>
                <a:spcPts val="500"/>
              </a:spcBef>
              <a:buChar char="○"/>
              <a:defRPr sz="1953">
                <a:latin typeface="+mj-lt"/>
                <a:ea typeface="+mj-ea"/>
                <a:cs typeface="+mj-cs"/>
                <a:sym typeface="Times New Roman"/>
              </a:defRPr>
            </a:pPr>
            <a:r>
              <a:t>1. Zvuk doživljavamo kao osobinu pojave koja ga proizvodi (</a:t>
            </a:r>
            <a:r>
              <a:rPr i="1"/>
              <a:t>Amelie</a:t>
            </a:r>
            <a:r>
              <a:rPr i="1"/>
              <a:t>, ch.4</a:t>
            </a:r>
            <a:r>
              <a:t>) </a:t>
            </a:r>
          </a:p>
          <a:p>
            <a:pPr lvl="2" marL="850391" indent="-169783" defTabSz="850391">
              <a:spcBef>
                <a:spcPts val="0"/>
              </a:spcBef>
              <a:buClr>
                <a:srgbClr val="E0752F"/>
              </a:buClr>
              <a:defRPr sz="1953">
                <a:latin typeface="+mj-lt"/>
                <a:ea typeface="+mj-ea"/>
                <a:cs typeface="+mj-cs"/>
                <a:sym typeface="Times New Roman"/>
              </a:defRPr>
            </a:pPr>
            <a:r>
              <a:t> zvuk dio identiteta zbivanja; identitet zvuka uglavnom je vezan uz vizualno identificiranje (zvuk pomaže prepoznavanju pojave koja je uzrokom zvuka, ali i vizualno prepoznavanje pojave pomaže identificiranju zvuka).  </a:t>
            </a:r>
          </a:p>
          <a:p>
            <a:pPr lvl="2" marL="850391" indent="-169783" defTabSz="850391">
              <a:spcBef>
                <a:spcPts val="0"/>
              </a:spcBef>
              <a:buClr>
                <a:srgbClr val="E0752F"/>
              </a:buClr>
              <a:defRPr i="1" sz="1953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 zvukotvorne promjene </a:t>
            </a:r>
            <a:r>
              <a:rPr>
                <a:solidFill>
                  <a:srgbClr val="000000"/>
                </a:solidFill>
              </a:rPr>
              <a:t>– </a:t>
            </a:r>
            <a:r>
              <a:rPr i="0">
                <a:solidFill>
                  <a:srgbClr val="000000"/>
                </a:solidFill>
              </a:rPr>
              <a:t>one promjene (zbivanja, kretanja, postupaka...) koje u prizoru proizvode čujni zvuk</a:t>
            </a:r>
          </a:p>
          <a:p>
            <a:pPr marL="253936" indent="-253936" defTabSz="850391">
              <a:spcBef>
                <a:spcPts val="500"/>
              </a:spcBef>
              <a:buChar char="○"/>
              <a:defRPr sz="1953">
                <a:latin typeface="+mj-lt"/>
                <a:ea typeface="+mj-ea"/>
                <a:cs typeface="+mj-cs"/>
                <a:sym typeface="Times New Roman"/>
              </a:defRPr>
            </a:pPr>
            <a:r>
              <a:t>2. Prizorni zvuk je </a:t>
            </a:r>
            <a:r>
              <a:rPr i="1">
                <a:solidFill>
                  <a:srgbClr val="FF0000"/>
                </a:solidFill>
              </a:rPr>
              <a:t>sinkron</a:t>
            </a:r>
            <a:r>
              <a:rPr>
                <a:solidFill>
                  <a:srgbClr val="FF0000"/>
                </a:solidFill>
              </a:rPr>
              <a:t> </a:t>
            </a:r>
            <a:r>
              <a:t>sa zvukotvornim promjenama u prizoru – uzrokovan njima</a:t>
            </a:r>
          </a:p>
          <a:p>
            <a:pPr lvl="1" marL="594979" indent="-253936" defTabSz="850391">
              <a:spcBef>
                <a:spcPts val="400"/>
              </a:spcBef>
              <a:buFont typeface="Wingdings 2"/>
              <a:defRPr sz="1953">
                <a:latin typeface="+mj-lt"/>
                <a:ea typeface="+mj-ea"/>
                <a:cs typeface="+mj-cs"/>
                <a:sym typeface="Times New Roman"/>
              </a:defRPr>
            </a:pPr>
            <a:r>
              <a:t>Npr, podudaranje izgovora sa zvukom izgovora  (engl. </a:t>
            </a:r>
            <a:r>
              <a:rPr i="1">
                <a:solidFill>
                  <a:srgbClr val="0000FF"/>
                </a:solidFill>
              </a:rPr>
              <a:t>lip-sync</a:t>
            </a:r>
            <a:r>
              <a:t>); podudaranje udarca cipelom o pod sa zvukom koraka, bljeska s praskom...</a:t>
            </a:r>
          </a:p>
          <a:p>
            <a:pPr lvl="2" marL="850391" indent="-169783" defTabSz="850391">
              <a:spcBef>
                <a:spcPts val="0"/>
              </a:spcBef>
              <a:buClr>
                <a:srgbClr val="E0752F"/>
              </a:buClr>
              <a:defRPr i="1" sz="1953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asinkronost</a:t>
            </a:r>
            <a:r>
              <a:rPr>
                <a:solidFill>
                  <a:srgbClr val="D2611C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 </a:t>
            </a:r>
            <a:r>
              <a:rPr i="0">
                <a:solidFill>
                  <a:srgbClr val="000000"/>
                </a:solidFill>
              </a:rPr>
              <a:t>-  nepodudaranje čujnih zvukovnih promjenama sa zvuku odgovarajućim zvukotvornim promjenama u vidnom polju</a:t>
            </a:r>
            <a:r>
              <a:rPr>
                <a:solidFill>
                  <a:srgbClr val="000000"/>
                </a:solidFill>
              </a:rPr>
              <a:t> </a:t>
            </a:r>
            <a:r>
              <a:rPr i="0">
                <a:solidFill>
                  <a:srgbClr val="000000"/>
                </a:solidFill>
              </a:rPr>
              <a:t>(npr. Zvuk kasni ili rani u odnosu na svoj izvor</a:t>
            </a:r>
          </a:p>
          <a:p>
            <a:pPr lvl="2" marL="850391" indent="-169783" defTabSz="850391">
              <a:spcBef>
                <a:spcPts val="0"/>
              </a:spcBef>
              <a:buClr>
                <a:srgbClr val="E0752F"/>
              </a:buClr>
              <a:defRPr sz="1953">
                <a:latin typeface="+mj-lt"/>
                <a:ea typeface="+mj-ea"/>
                <a:cs typeface="+mj-cs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457200" y="228600"/>
            <a:ext cx="7543800" cy="930275"/>
          </a:xfrm>
          <a:prstGeom prst="rect">
            <a:avLst/>
          </a:prstGeom>
        </p:spPr>
        <p:txBody>
          <a:bodyPr/>
          <a:lstStyle/>
          <a:p>
            <a:pPr>
              <a:defRPr sz="2600">
                <a:latin typeface="+mj-lt"/>
                <a:ea typeface="+mj-ea"/>
                <a:cs typeface="+mj-cs"/>
                <a:sym typeface="Times New Roman"/>
              </a:defRPr>
            </a:pPr>
            <a:r>
              <a:t>RASPOZNAVALAČKE ZNAČAJKE PRIZORNOG ZVUKA - </a:t>
            </a:r>
            <a:r>
              <a:rPr i="1"/>
              <a:t>PERSPEKTIVNOST</a:t>
            </a:r>
          </a:p>
        </p:txBody>
      </p:sp>
      <p:sp>
        <p:nvSpPr>
          <p:cNvPr id="149" name="Shape 149"/>
          <p:cNvSpPr/>
          <p:nvPr>
            <p:ph type="body" idx="4294967295"/>
          </p:nvPr>
        </p:nvSpPr>
        <p:spPr>
          <a:xfrm>
            <a:off x="-1" y="1295400"/>
            <a:ext cx="8763002" cy="5562600"/>
          </a:xfrm>
          <a:prstGeom prst="rect">
            <a:avLst/>
          </a:prstGeom>
        </p:spPr>
        <p:txBody>
          <a:bodyPr/>
          <a:lstStyle/>
          <a:p>
            <a:pPr lvl="3" marL="1187450" indent="-182562">
              <a:lnSpc>
                <a:spcPct val="90000"/>
              </a:lnSpc>
              <a:spcBef>
                <a:spcPts val="0"/>
              </a:spcBef>
              <a:buClr>
                <a:srgbClr val="FEC3AE"/>
              </a:buClr>
              <a:defRPr i="1" sz="20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zvučna perspektiva</a:t>
            </a:r>
            <a:r>
              <a:rPr i="0">
                <a:solidFill>
                  <a:srgbClr val="000000"/>
                </a:solidFill>
              </a:rPr>
              <a:t>; eng. </a:t>
            </a:r>
            <a:r>
              <a:rPr>
                <a:solidFill>
                  <a:srgbClr val="000000"/>
                </a:solidFill>
              </a:rPr>
              <a:t>sound perspective</a:t>
            </a:r>
            <a:r>
              <a:rPr i="0"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00000"/>
                </a:solidFill>
              </a:rPr>
              <a:t>acoustic perspective</a:t>
            </a:r>
            <a:r>
              <a:rPr i="0">
                <a:solidFill>
                  <a:srgbClr val="000000"/>
                </a:solidFill>
              </a:rPr>
              <a:t>) – indikacija udaljenosti izvora zvuka od slušatelja (mikrofona)</a:t>
            </a:r>
          </a:p>
          <a:p>
            <a:pPr>
              <a:lnSpc>
                <a:spcPct val="90000"/>
              </a:lnSpc>
              <a:buChar char="○"/>
              <a:defRPr i="1" sz="22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Jačina</a:t>
            </a:r>
            <a:r>
              <a:rPr i="0">
                <a:solidFill>
                  <a:srgbClr val="000000"/>
                </a:solidFill>
              </a:rPr>
              <a:t>, </a:t>
            </a:r>
            <a:r>
              <a:t>glasnoća</a:t>
            </a:r>
            <a:r>
              <a:rPr i="0">
                <a:solidFill>
                  <a:srgbClr val="000000"/>
                </a:solidFill>
              </a:rPr>
              <a:t>, </a:t>
            </a:r>
            <a:r>
              <a:t>zvuka</a:t>
            </a:r>
            <a:r>
              <a:rPr i="0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ovisi o udaljenosti</a:t>
            </a:r>
            <a:r>
              <a:rPr i="0">
                <a:solidFill>
                  <a:srgbClr val="000000"/>
                </a:solidFill>
              </a:rPr>
              <a:t> izvora zvuka od točke promatranja </a:t>
            </a:r>
          </a:p>
          <a:p>
            <a:pPr>
              <a:lnSpc>
                <a:spcPct val="90000"/>
              </a:lnSpc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Javlja se </a:t>
            </a:r>
            <a:r>
              <a:rPr i="1"/>
              <a:t>pomiješan s drugim zvukovima</a:t>
            </a:r>
            <a:r>
              <a:t> – u sklopu ukupne </a:t>
            </a:r>
            <a:r>
              <a:rPr i="1">
                <a:solidFill>
                  <a:srgbClr val="0000FF"/>
                </a:solidFill>
              </a:rPr>
              <a:t>zvučne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0000FF"/>
                </a:solidFill>
              </a:rPr>
              <a:t>slike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t>(</a:t>
            </a:r>
            <a:r>
              <a:rPr i="1">
                <a:solidFill>
                  <a:srgbClr val="0000FF"/>
                </a:solidFill>
              </a:rPr>
              <a:t>ambijentalni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0000FF"/>
                </a:solidFill>
              </a:rPr>
              <a:t>zvuk</a:t>
            </a:r>
            <a:r>
              <a:t>)</a:t>
            </a:r>
          </a:p>
          <a:p>
            <a:pPr>
              <a:lnSpc>
                <a:spcPct val="90000"/>
              </a:lnSpc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Bliži i jači zvuk </a:t>
            </a:r>
            <a:r>
              <a:rPr i="1">
                <a:solidFill>
                  <a:srgbClr val="0000FF"/>
                </a:solidFill>
              </a:rPr>
              <a:t>maskira</a:t>
            </a:r>
            <a:r>
              <a:rPr i="1"/>
              <a:t> </a:t>
            </a:r>
            <a:r>
              <a:t>(pokriva, odstranjuje) dalji zvuk, odnosno druge zvukove 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1900">
                <a:latin typeface="+mj-lt"/>
                <a:ea typeface="+mj-ea"/>
                <a:cs typeface="+mj-cs"/>
                <a:sym typeface="Times New Roman"/>
              </a:defRPr>
            </a:pPr>
            <a:r>
              <a:t>Odvojeno snimanje glavnog zvuka od snimanja bučne pozadine (“žamorenje”, “žamoranti”)</a:t>
            </a:r>
          </a:p>
          <a:p>
            <a:pPr>
              <a:lnSpc>
                <a:spcPct val="90000"/>
              </a:lnSpc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 Što je izvor zvuka udaljeniji u zatvorenom (dijelom ili posve) prostoru to je više </a:t>
            </a:r>
            <a:r>
              <a:rPr i="1">
                <a:solidFill>
                  <a:srgbClr val="0000FF"/>
                </a:solidFill>
              </a:rPr>
              <a:t>refleksnih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0000FF"/>
                </a:solidFill>
              </a:rPr>
              <a:t>zvukova</a:t>
            </a:r>
            <a:r>
              <a:rPr i="1"/>
              <a:t>  </a:t>
            </a:r>
            <a:r>
              <a:t>(</a:t>
            </a:r>
            <a:r>
              <a:rPr i="1"/>
              <a:t>rezonanci</a:t>
            </a:r>
            <a:r>
              <a:t>) što prate </a:t>
            </a:r>
            <a:r>
              <a:rPr i="1">
                <a:solidFill>
                  <a:srgbClr val="0000FF"/>
                </a:solidFill>
              </a:rPr>
              <a:t>izravni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0000FF"/>
                </a:solidFill>
              </a:rPr>
              <a:t>zvuk</a:t>
            </a:r>
            <a:r>
              <a:rPr i="1"/>
              <a:t> </a:t>
            </a:r>
            <a:r>
              <a:t>izvora 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i="1" sz="20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Refleksni</a:t>
            </a:r>
            <a:r>
              <a:rPr>
                <a:solidFill>
                  <a:srgbClr val="D2611C"/>
                </a:solidFill>
              </a:rPr>
              <a:t> </a:t>
            </a:r>
            <a:r>
              <a:t>zvuk</a:t>
            </a:r>
            <a:r>
              <a:rPr i="0">
                <a:solidFill>
                  <a:srgbClr val="000000"/>
                </a:solidFill>
              </a:rPr>
              <a:t> – valovi što se odbijaju od okolnih površina i koji kasne za izravnim zvukom, a razlikuju se i po zvučnim svojstvima </a:t>
            </a:r>
          </a:p>
          <a:p>
            <a:pPr>
              <a:lnSpc>
                <a:spcPct val="90000"/>
              </a:lnSpc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Što je veći zatvoreni prostor koji okružuje izvor zvuka to je više refleksnih zvukova, to ima više onih jače odloženih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