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 b="def" i="def"/>
      <a:tcStyle>
        <a:tcBdr/>
        <a:fill>
          <a:solidFill>
            <a:srgbClr val="FFEDE7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Shape 1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7" name="Shape 2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0" name="Shape 30"/>
          <p:cNvSpPr/>
          <p:nvPr/>
        </p:nvSpPr>
        <p:spPr>
          <a:xfrm flipH="1">
            <a:off x="106362" y="0"/>
            <a:ext cx="1" cy="6858000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1" name="Shape 31"/>
          <p:cNvSpPr/>
          <p:nvPr/>
        </p:nvSpPr>
        <p:spPr>
          <a:xfrm flipH="1">
            <a:off x="914399" y="0"/>
            <a:ext cx="2" cy="6858000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2" name="Shape 32"/>
          <p:cNvSpPr/>
          <p:nvPr/>
        </p:nvSpPr>
        <p:spPr>
          <a:xfrm flipH="1">
            <a:off x="854074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3" name="Shape 33"/>
          <p:cNvSpPr/>
          <p:nvPr/>
        </p:nvSpPr>
        <p:spPr>
          <a:xfrm flipH="1">
            <a:off x="1727199" y="0"/>
            <a:ext cx="2" cy="6858000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4" name="Shape 34"/>
          <p:cNvSpPr/>
          <p:nvPr/>
        </p:nvSpPr>
        <p:spPr>
          <a:xfrm flipH="1">
            <a:off x="1066799" y="0"/>
            <a:ext cx="2" cy="6858000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5" name="Shape 35"/>
          <p:cNvSpPr/>
          <p:nvPr/>
        </p:nvSpPr>
        <p:spPr>
          <a:xfrm flipH="1">
            <a:off x="9113837" y="0"/>
            <a:ext cx="1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6" name="Shape 36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7" name="Shape 37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8" name="Shape 38"/>
          <p:cNvSpPr/>
          <p:nvPr/>
        </p:nvSpPr>
        <p:spPr>
          <a:xfrm>
            <a:off x="1309687" y="4867275"/>
            <a:ext cx="641351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39" name="Shape 39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1663700" y="5788025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1" name="Shape 4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xfrm>
            <a:off x="1476196" y="5034280"/>
            <a:ext cx="308333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575F6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7" name="Shape 5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8" name="Shape 58"/>
          <p:cNvSpPr/>
          <p:nvPr/>
        </p:nvSpPr>
        <p:spPr>
          <a:xfrm>
            <a:off x="990600" y="0"/>
            <a:ext cx="182563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59" name="Shape 59"/>
          <p:cNvSpPr/>
          <p:nvPr/>
        </p:nvSpPr>
        <p:spPr>
          <a:xfrm>
            <a:off x="1141412" y="0"/>
            <a:ext cx="230188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0" name="Shape 60"/>
          <p:cNvSpPr/>
          <p:nvPr/>
        </p:nvSpPr>
        <p:spPr>
          <a:xfrm flipH="1">
            <a:off x="106362" y="0"/>
            <a:ext cx="1" cy="6858000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1" name="Shape 61"/>
          <p:cNvSpPr/>
          <p:nvPr/>
        </p:nvSpPr>
        <p:spPr>
          <a:xfrm flipH="1">
            <a:off x="914399" y="0"/>
            <a:ext cx="2" cy="6858000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2" name="Shape 62"/>
          <p:cNvSpPr/>
          <p:nvPr/>
        </p:nvSpPr>
        <p:spPr>
          <a:xfrm flipH="1">
            <a:off x="854074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3" name="Shape 63"/>
          <p:cNvSpPr/>
          <p:nvPr/>
        </p:nvSpPr>
        <p:spPr>
          <a:xfrm flipH="1">
            <a:off x="1727199" y="0"/>
            <a:ext cx="2" cy="6858000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4" name="Shape 64"/>
          <p:cNvSpPr/>
          <p:nvPr/>
        </p:nvSpPr>
        <p:spPr>
          <a:xfrm flipH="1">
            <a:off x="1066799" y="0"/>
            <a:ext cx="2" cy="6858000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5" name="Shape 6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6" name="Shape 66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7" name="Shape 67"/>
          <p:cNvSpPr/>
          <p:nvPr/>
        </p:nvSpPr>
        <p:spPr>
          <a:xfrm>
            <a:off x="1323975" y="4867275"/>
            <a:ext cx="642938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1090612" y="5500687"/>
            <a:ext cx="138113" cy="136526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9" name="Shape 69"/>
          <p:cNvSpPr/>
          <p:nvPr/>
        </p:nvSpPr>
        <p:spPr>
          <a:xfrm>
            <a:off x="1663700" y="5791200"/>
            <a:ext cx="274638" cy="27463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70" name="Shape 70"/>
          <p:cNvSpPr/>
          <p:nvPr/>
        </p:nvSpPr>
        <p:spPr>
          <a:xfrm>
            <a:off x="1879600" y="4479925"/>
            <a:ext cx="365125" cy="3651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71" name="Shape 71"/>
          <p:cNvSpPr/>
          <p:nvPr/>
        </p:nvSpPr>
        <p:spPr>
          <a:xfrm flipH="1">
            <a:off x="9097962" y="0"/>
            <a:ext cx="1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/>
          <p:nvPr>
            <p:ph type="sldNum" sz="quarter" idx="2"/>
          </p:nvPr>
        </p:nvSpPr>
        <p:spPr>
          <a:xfrm>
            <a:off x="1490483" y="5034280"/>
            <a:ext cx="308334" cy="30734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Shape 8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1" name="Shape 91"/>
          <p:cNvSpPr/>
          <p:nvPr/>
        </p:nvSpPr>
        <p:spPr>
          <a:xfrm flipH="1">
            <a:off x="6248399" y="0"/>
            <a:ext cx="2" cy="6858000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2" name="Shape 92"/>
          <p:cNvSpPr/>
          <p:nvPr/>
        </p:nvSpPr>
        <p:spPr>
          <a:xfrm flipH="1">
            <a:off x="6192837" y="0"/>
            <a:ext cx="1" cy="6858000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3" name="Shape 93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4" name="Shape 9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5" name="Shape 95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Shape 96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97" name="Shape 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7" name="Shape 10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08" name="Shape 108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9" name="Shape 10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110" name="Shape 110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1" name="Shape 111"/>
          <p:cNvSpPr/>
          <p:nvPr/>
        </p:nvSpPr>
        <p:spPr>
          <a:xfrm flipH="1">
            <a:off x="6248399" y="0"/>
            <a:ext cx="2" cy="6858000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2" name="Shape 112"/>
          <p:cNvSpPr/>
          <p:nvPr/>
        </p:nvSpPr>
        <p:spPr>
          <a:xfrm flipH="1">
            <a:off x="6192837" y="0"/>
            <a:ext cx="1" cy="6858000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3" name="Shape 1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 flipH="1">
            <a:off x="76199" y="0"/>
            <a:ext cx="2" cy="6858000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</a:p>
        </p:txBody>
      </p:sp>
      <p:sp>
        <p:nvSpPr>
          <p:cNvPr id="8" name="Shape 8"/>
          <p:cNvSpPr/>
          <p:nvPr>
            <p:ph type="title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hape 10"/>
          <p:cNvSpPr/>
          <p:nvPr>
            <p:ph type="sldNum" sz="quarter" idx="2"/>
          </p:nvPr>
        </p:nvSpPr>
        <p:spPr>
          <a:xfrm>
            <a:off x="8280221" y="5840730"/>
            <a:ext cx="308333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b="1" sz="14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678769" marR="0" indent="-31205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914400" marR="0" indent="-1825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1223962" marR="0" indent="-2190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15533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20105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4677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9249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3382168" marR="0" indent="-27384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.youtube.com/watch?v=PpkvOmyrJMo" TargetMode="External"/><Relationship Id="rId3" Type="http://schemas.openxmlformats.org/officeDocument/2006/relationships/hyperlink" Target="https://www.youtube.com/watch?v=kRTRnXhwp_o" TargetMode="Externa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.youtube.com/watch?v=zFt0MbT_Zi8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 idx="4294967295"/>
          </p:nvPr>
        </p:nvSpPr>
        <p:spPr>
          <a:xfrm>
            <a:off x="2285999" y="3124200"/>
            <a:ext cx="6172202" cy="1893888"/>
          </a:xfrm>
          <a:prstGeom prst="rect">
            <a:avLst/>
          </a:prstGeom>
        </p:spPr>
        <p:txBody>
          <a:bodyPr/>
          <a:lstStyle/>
          <a:p>
            <a:pPr>
              <a:defRPr b="1" sz="2800">
                <a:latin typeface="+mj-lt"/>
                <a:ea typeface="+mj-ea"/>
                <a:cs typeface="+mj-cs"/>
                <a:sym typeface="Times New Roman"/>
              </a:defRPr>
            </a:pPr>
            <a:r>
              <a:t>HRVOJE TURKOVIĆ</a:t>
            </a:r>
            <a:br/>
            <a:r>
              <a:rPr sz="3000"/>
              <a:t>TEORIJA MONTAŽE </a:t>
            </a:r>
            <a:r>
              <a:rPr sz="2400"/>
              <a:t>(2015-2016)</a:t>
            </a:r>
          </a:p>
        </p:txBody>
      </p:sp>
      <p:sp>
        <p:nvSpPr>
          <p:cNvPr id="125" name="Shape 125"/>
          <p:cNvSpPr/>
          <p:nvPr>
            <p:ph type="body" sz="quarter" idx="4294967295"/>
          </p:nvPr>
        </p:nvSpPr>
        <p:spPr>
          <a:xfrm>
            <a:off x="2285999" y="5029200"/>
            <a:ext cx="6172202" cy="13716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solidFill>
                  <a:srgbClr val="575F6D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6</a:t>
            </a:r>
            <a:r>
              <a:rPr>
                <a:latin typeface="Century Schoolbook"/>
                <a:ea typeface="Century Schoolbook"/>
                <a:cs typeface="Century Schoolbook"/>
                <a:sym typeface="Century Schoolbook"/>
              </a:rPr>
              <a:t>. </a:t>
            </a:r>
            <a:r>
              <a:rPr>
                <a:latin typeface="+mj-lt"/>
                <a:ea typeface="+mj-ea"/>
                <a:cs typeface="+mj-cs"/>
                <a:sym typeface="Times New Roman"/>
              </a:rPr>
              <a:t>Ambijentalno svjetlo</a:t>
            </a:r>
            <a:endParaRPr sz="1800"/>
          </a:p>
          <a:p>
            <a:pPr marL="0" indent="0" algn="r">
              <a:buSzTx/>
              <a:buNone/>
              <a:defRPr b="1" sz="2000">
                <a:solidFill>
                  <a:srgbClr val="575F6D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sz="1800">
                <a:latin typeface="Century Schoolbook"/>
                <a:ea typeface="Century Schoolbook"/>
                <a:cs typeface="Century Schoolbook"/>
                <a:sym typeface="Century Schoolbook"/>
              </a:rPr>
              <a:t>10</a:t>
            </a:r>
            <a:r>
              <a:t>. XI. 2015.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 idx="4294967295"/>
          </p:nvPr>
        </p:nvSpPr>
        <p:spPr>
          <a:xfrm>
            <a:off x="381000" y="228600"/>
            <a:ext cx="8077200" cy="609600"/>
          </a:xfrm>
          <a:prstGeom prst="rect">
            <a:avLst/>
          </a:prstGeom>
        </p:spPr>
        <p:txBody>
          <a:bodyPr/>
          <a:lstStyle/>
          <a:p>
            <a:pPr defTabSz="585215">
              <a:defRPr sz="1727">
                <a:latin typeface="Latha"/>
                <a:ea typeface="Latha"/>
                <a:cs typeface="Latha"/>
                <a:sym typeface="Latha"/>
              </a:defRPr>
            </a:pPr>
            <a:r>
              <a:t>REKAPITULACIJA: DVA TIPA RASPOZNAVANJA AMBIJENTA</a:t>
            </a:r>
            <a:br/>
          </a:p>
        </p:txBody>
      </p:sp>
      <p:sp>
        <p:nvSpPr>
          <p:cNvPr id="128" name="Shape 128"/>
          <p:cNvSpPr/>
          <p:nvPr>
            <p:ph type="body" idx="4294967295"/>
          </p:nvPr>
        </p:nvSpPr>
        <p:spPr>
          <a:xfrm>
            <a:off x="152400" y="990600"/>
            <a:ext cx="8534400" cy="5638800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A) </a:t>
            </a:r>
            <a:r>
              <a:rPr i="1">
                <a:solidFill>
                  <a:srgbClr val="0000FF"/>
                </a:solidFill>
              </a:rPr>
              <a:t>općenito identificiranje ambijenta </a:t>
            </a:r>
            <a:r>
              <a:t>– tzv. – identificiranje </a:t>
            </a:r>
            <a:r>
              <a:rPr i="1">
                <a:solidFill>
                  <a:srgbClr val="FF0000"/>
                </a:solidFill>
              </a:rPr>
              <a:t>prostornog identiteta ambijenta </a:t>
            </a:r>
            <a:r>
              <a:rPr i="1"/>
              <a:t>– </a:t>
            </a:r>
            <a:r>
              <a:t>PRIMJER: </a:t>
            </a:r>
            <a:r>
              <a:rPr i="1"/>
              <a:t>Fargo – dvije scene u sobi motela </a:t>
            </a:r>
            <a:endParaRPr i="1"/>
          </a:p>
          <a:p>
            <a:pPr lvl="1" marL="709612" indent="-342900">
              <a:spcBef>
                <a:spcPts val="400"/>
              </a:spcBef>
              <a:buFont typeface="Wingdings 2"/>
              <a:defRPr i="1" sz="2000">
                <a:latin typeface="+mj-lt"/>
                <a:ea typeface="+mj-ea"/>
                <a:cs typeface="+mj-cs"/>
                <a:sym typeface="Times New Roman"/>
              </a:defRPr>
            </a:pPr>
            <a:r>
              <a:t>“KOJI  JE TO (određen, pojedinačan) AMBIJENT?” – </a:t>
            </a:r>
            <a:r>
              <a:rPr i="0"/>
              <a:t>identitet ambijenta</a:t>
            </a:r>
          </a:p>
          <a:p>
            <a:pPr lvl="1" marL="709612" indent="-342900">
              <a:spcBef>
                <a:spcPts val="400"/>
              </a:spcBef>
              <a:buFont typeface="Wingdings 2"/>
              <a:defRPr i="1" sz="2000">
                <a:latin typeface="+mj-lt"/>
                <a:ea typeface="+mj-ea"/>
                <a:cs typeface="+mj-cs"/>
                <a:sym typeface="Times New Roman"/>
              </a:defRPr>
            </a:pPr>
            <a:r>
              <a:t>“JE LI TO ISTI AMBIJENT KOJI SMO VEĆ PRIJE VIDJELI? – </a:t>
            </a:r>
            <a:r>
              <a:rPr i="0"/>
              <a:t>postojani identitet ambijenta u različito vrijeme promatranja, pod različitim uvjetima  promatranja</a:t>
            </a:r>
          </a:p>
          <a:p>
            <a:pPr>
              <a:buSzTx/>
              <a:buNone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B) </a:t>
            </a:r>
            <a:r>
              <a:rPr i="1">
                <a:solidFill>
                  <a:srgbClr val="0000FF"/>
                </a:solidFill>
              </a:rPr>
              <a:t>temporalno identificiranje ambijenta</a:t>
            </a:r>
            <a:r>
              <a:rPr i="1"/>
              <a:t> – </a:t>
            </a:r>
            <a:r>
              <a:t>tj. identificiranje </a:t>
            </a:r>
            <a:r>
              <a:rPr i="1">
                <a:solidFill>
                  <a:srgbClr val="FF0000"/>
                </a:solidFill>
              </a:rPr>
              <a:t>temporalnog identiteta ambijenta </a:t>
            </a:r>
            <a:r>
              <a:t>-  je li ambijent promatramo vezano, da li to vezano razgledavamo ambijent, ili ga promatramo u vremenskim razmacima, “u drugom vremenu” – pod različitim uvjetima i okolnostima</a:t>
            </a:r>
          </a:p>
          <a:p>
            <a:pPr lvl="1" marL="709612" indent="-342900">
              <a:spcBef>
                <a:spcPts val="400"/>
              </a:spcBef>
              <a:buFont typeface="Wingdings 2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 </a:t>
            </a:r>
            <a:r>
              <a:rPr i="1">
                <a:solidFill>
                  <a:srgbClr val="0000FF"/>
                </a:solidFill>
              </a:rPr>
              <a:t>u kojem se vremenu </a:t>
            </a:r>
            <a:r>
              <a:rPr>
                <a:solidFill>
                  <a:srgbClr val="0000FF"/>
                </a:solidFill>
              </a:rPr>
              <a:t>(</a:t>
            </a:r>
            <a:r>
              <a:rPr i="1">
                <a:solidFill>
                  <a:srgbClr val="0000FF"/>
                </a:solidFill>
              </a:rPr>
              <a:t>trenutku, razdoblju</a:t>
            </a:r>
            <a:r>
              <a:rPr>
                <a:solidFill>
                  <a:srgbClr val="0000FF"/>
                </a:solidFill>
              </a:rPr>
              <a:t>)</a:t>
            </a:r>
            <a:r>
              <a:rPr i="1">
                <a:solidFill>
                  <a:srgbClr val="0000FF"/>
                </a:solidFill>
              </a:rPr>
              <a:t> u njemu promatrački snalazimo – </a:t>
            </a:r>
            <a:r>
              <a:t>da li u istom vremenu (promatrački kontinuirano) ili u različitom vremenu (promatrački s preskokom – elipsa)</a:t>
            </a:r>
          </a:p>
          <a:p>
            <a:pPr>
              <a:buSzTx/>
              <a:buNone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Temporalni identitet raspoznajemo:</a:t>
            </a:r>
          </a:p>
          <a:p>
            <a:pPr>
              <a:buChar char="○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A) prema konzistentnosti ili nekonzistentnosti </a:t>
            </a:r>
            <a:r>
              <a:rPr i="1">
                <a:solidFill>
                  <a:srgbClr val="0000FF"/>
                </a:solidFill>
              </a:rPr>
              <a:t>prizornog osvjetljenja</a:t>
            </a:r>
            <a:endParaRPr>
              <a:solidFill>
                <a:srgbClr val="0000FF"/>
              </a:solidFill>
            </a:endParaRPr>
          </a:p>
          <a:p>
            <a:pPr>
              <a:buChar char="○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B</a:t>
            </a:r>
            <a:r>
              <a:rPr>
                <a:solidFill>
                  <a:srgbClr val="0000FF"/>
                </a:solidFill>
              </a:rPr>
              <a:t>) </a:t>
            </a:r>
            <a:r>
              <a:t>prema kontinuitetu ili diskontinuitetu</a:t>
            </a:r>
            <a:r>
              <a:rPr i="1">
                <a:solidFill>
                  <a:srgbClr val="0000FF"/>
                </a:solidFill>
              </a:rPr>
              <a:t> ambijentalnog zvuka</a:t>
            </a:r>
            <a:endParaRPr>
              <a:solidFill>
                <a:srgbClr val="0000FF"/>
              </a:solidFill>
            </a:endParaRPr>
          </a:p>
          <a:p>
            <a:pPr>
              <a:buChar char="○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C) prema konzistentnosti ili nekonzistentnosti </a:t>
            </a:r>
            <a:r>
              <a:rPr i="1">
                <a:solidFill>
                  <a:srgbClr val="0000FF"/>
                </a:solidFill>
              </a:rPr>
              <a:t>metereološkog stanja, atmosferilija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500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4" dur="500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500"/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4" dur="500"/>
                                        <p:tgtEl>
                                          <p:spTgt spid="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 defTabSz="749808">
              <a:defRPr sz="246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MOGUĆA PROBLEMATIČNOST U SVJETLOSNOJ KONZISTENTNOSTI NA MONTAŽNOM PRIJELAZU</a:t>
            </a:r>
          </a:p>
        </p:txBody>
      </p:sp>
      <p:sp>
        <p:nvSpPr>
          <p:cNvPr id="131" name="Shape 131"/>
          <p:cNvSpPr/>
          <p:nvPr>
            <p:ph type="body" idx="4294967295"/>
          </p:nvPr>
        </p:nvSpPr>
        <p:spPr>
          <a:xfrm>
            <a:off x="161925" y="1612900"/>
            <a:ext cx="8382000" cy="5105400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Primjer svjetlosne (metereološke) nekonzistentnosti: </a:t>
            </a:r>
            <a:r>
              <a:rPr i="1"/>
              <a:t>Plan 9: iz svemira </a:t>
            </a:r>
            <a:r>
              <a:t>/ </a:t>
            </a:r>
            <a:r>
              <a:rPr i="1"/>
              <a:t>Plan 9 From Outer Space, </a:t>
            </a:r>
            <a:r>
              <a:t>Ed Wood (1956) (usp. Tim Burton, </a:t>
            </a:r>
            <a:r>
              <a:rPr i="1"/>
              <a:t>Ed Wood</a:t>
            </a:r>
            <a:r>
              <a:t>, 1994)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Izvor nekonzistentnosti: proizvodne su okolnosti takve da se – na lokacijama, u eksterijerima – tijekom snimanja iste scene znade promijeniti svjetlosna situacija zbog vremenskih promjena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Posljedica: u kontinuitet se uvlači diskontinuitet koji je indikacijom različitog vremena snimanja, odn. različitog temporalnog identiteta ambijenta.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 idx="4294967295"/>
          </p:nvPr>
        </p:nvSpPr>
        <p:spPr>
          <a:xfrm>
            <a:off x="457200" y="457200"/>
            <a:ext cx="7467600" cy="563563"/>
          </a:xfrm>
          <a:prstGeom prst="rect">
            <a:avLst/>
          </a:prstGeom>
        </p:spPr>
        <p:txBody>
          <a:bodyPr/>
          <a:lstStyle>
            <a:lvl1pPr defTabSz="749808">
              <a:defRPr sz="246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TEMELJNA NAČELA OSVJETLJENOSTI PRIZORA:</a:t>
            </a:r>
          </a:p>
        </p:txBody>
      </p:sp>
      <p:sp>
        <p:nvSpPr>
          <p:cNvPr id="134" name="Shape 134"/>
          <p:cNvSpPr/>
          <p:nvPr>
            <p:ph type="body" idx="4294967295"/>
          </p:nvPr>
        </p:nvSpPr>
        <p:spPr>
          <a:xfrm>
            <a:off x="4762" y="1079500"/>
            <a:ext cx="8610601" cy="5695603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 i="1" sz="20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Načelo dostatne vidljivosti </a:t>
            </a:r>
            <a:r>
              <a:rPr i="0">
                <a:solidFill>
                  <a:srgbClr val="000000"/>
                </a:solidFill>
              </a:rPr>
              <a:t>ambijenta i svega što je u ambijentu važno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i="1" sz="20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komunikacijsko načelo</a:t>
            </a:r>
            <a:r>
              <a:rPr i="0">
                <a:solidFill>
                  <a:srgbClr val="000000"/>
                </a:solidFill>
              </a:rPr>
              <a:t>: treba gledatelju omogućiti da najbolje vidi sve što mu je važno za raspoznavanje ambijenta i prizornog odvijanja</a:t>
            </a:r>
            <a:endParaRPr i="0">
              <a:solidFill>
                <a:srgbClr val="000000"/>
              </a:solidFill>
            </a:endParaRPr>
          </a:p>
          <a:p>
            <a:pPr lvl="2" marL="1004887" indent="-273050">
              <a:spcBef>
                <a:spcPts val="400"/>
              </a:spcBef>
              <a:buSzPct val="80000"/>
              <a:buFont typeface="Wingdings 2"/>
              <a:buChar char="●"/>
              <a:defRPr i="1" sz="20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i="0">
                <a:solidFill>
                  <a:srgbClr val="000000"/>
                </a:solidFill>
              </a:rPr>
              <a:t>“hollywoodsko svjetlo”</a:t>
            </a:r>
          </a:p>
          <a:p>
            <a:pPr lvl="3" marL="1187450" indent="-182562">
              <a:spcBef>
                <a:spcPts val="0"/>
              </a:spcBef>
              <a:buClr>
                <a:srgbClr val="FEC3AE"/>
              </a:buClr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 </a:t>
            </a:r>
            <a:r>
              <a:rPr sz="1600"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hlinkClick r:id="rId2" invalidUrl="" action="" tgtFrame="" tooltip="" history="1" highlightClick="0" endSnd="0"/>
              </a:rPr>
              <a:t>https://www.youtube.com/watch?v=PpkvOmyrJMo</a:t>
            </a:r>
            <a:endParaRPr sz="1600"/>
          </a:p>
          <a:p>
            <a:pPr lvl="3" marL="1187450" indent="-182562">
              <a:spcBef>
                <a:spcPts val="0"/>
              </a:spcBef>
              <a:buClr>
                <a:srgbClr val="FEC3AE"/>
              </a:buClr>
              <a:defRPr sz="1600">
                <a:latin typeface="+mj-lt"/>
                <a:ea typeface="+mj-ea"/>
                <a:cs typeface="+mj-cs"/>
                <a:sym typeface="Times New Roman"/>
              </a:defRPr>
            </a:pPr>
            <a:r>
              <a:t>https://www.youtube.com/watch?v=h8gPh3vjs6U </a:t>
            </a:r>
          </a:p>
          <a:p>
            <a:pPr>
              <a:buChar char="○"/>
              <a:defRPr i="1" sz="20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Načelo realizma </a:t>
            </a:r>
            <a:r>
              <a:rPr i="0">
                <a:solidFill>
                  <a:srgbClr val="000000"/>
                </a:solidFill>
              </a:rPr>
              <a:t>– osvjetljenje ambijenta odgovara zaticanom izvanfilmskom (tipičnom) osvjetljenju tog ambijenta u danim atmosferskim prilikama (dobu dana, metereološkim prilikama…) (</a:t>
            </a:r>
            <a:r>
              <a:rPr>
                <a:solidFill>
                  <a:srgbClr val="000000"/>
                </a:solidFill>
              </a:rPr>
              <a:t>Druge</a:t>
            </a:r>
            <a:r>
              <a:rPr i="0">
                <a:solidFill>
                  <a:srgbClr val="000000"/>
                </a:solidFill>
              </a:rPr>
              <a:t>, Tadić)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(a) može se ostvarivati bez obzira na načelo dostatne vidljivosti (npr. magla ili dim priječe dostatnu osvjetljenost i vidljivost prizornih pojava, mračnost prostorije ograničava vidljivost, prejako svjetlo smanjuje osjetljivost za dijelove prizora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1800">
                <a:latin typeface="+mj-lt"/>
                <a:ea typeface="+mj-ea"/>
                <a:cs typeface="+mj-cs"/>
                <a:sym typeface="Times New Roman"/>
              </a:defRPr>
            </a:pPr>
            <a:r>
              <a:t>(b) može se ostvarivati uz dodavanje svjetla kako bi se zadovoljilo načelo dostatne vidljivosti, ali </a:t>
            </a:r>
            <a:r>
              <a:rPr i="1"/>
              <a:t>dostatno neprimjetnim intervencijama</a:t>
            </a:r>
          </a:p>
          <a:p>
            <a:pPr>
              <a:buChar char="○"/>
              <a:defRPr i="1" sz="20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Načelo stilizacije </a:t>
            </a:r>
            <a:r>
              <a:rPr i="0">
                <a:solidFill>
                  <a:srgbClr val="000000"/>
                </a:solidFill>
              </a:rPr>
              <a:t>– osvjetljenje ambijenta nije realistično i naglašeno se osjeća da je umjetno dodano i raspoređeno za potrebe filma – u posebne retoričke svrhe (“posebni, umjetni efekti”: </a:t>
            </a:r>
            <a:r>
              <a:rPr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hlinkClick r:id="rId3" invalidUrl="" action="" tgtFrame="" tooltip="" history="1" highlightClick="0" endSnd="0"/>
              </a:rPr>
              <a:t>https://www.youtube.com/watch?v=kRTRnXhwp_o</a:t>
            </a:r>
            <a:r>
              <a:rPr i="0">
                <a:solidFill>
                  <a:srgbClr val="000000"/>
                </a:solidFill>
              </a:rPr>
              <a:t> (Lili Marleen, Fassbinder) / Sin Cit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5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0" dur="500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3" dur="500"/>
                                        <p:tgtEl>
                                          <p:spTgt spid="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8" dur="500"/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 idx="4294967295"/>
          </p:nvPr>
        </p:nvSpPr>
        <p:spPr>
          <a:xfrm>
            <a:off x="457200" y="274637"/>
            <a:ext cx="8001000" cy="563563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PROBLEM KONZISTENTNOSTI SVJETLA</a:t>
            </a:r>
          </a:p>
        </p:txBody>
      </p:sp>
      <p:sp>
        <p:nvSpPr>
          <p:cNvPr id="137" name="Shape 137"/>
          <p:cNvSpPr/>
          <p:nvPr>
            <p:ph type="body" idx="4294967295"/>
          </p:nvPr>
        </p:nvSpPr>
        <p:spPr>
          <a:xfrm>
            <a:off x="228600" y="914400"/>
            <a:ext cx="8382000" cy="5943600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PODRAZUMIJEVANJA: 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(a) pri kontinuiranom promatračkom praćenju prizora ambijentalno svjetlo ostaje konzistentno u uzastopnim kadrovima (ako se mijenja, promjena se odvije “unutar kadra”, a NE na prijelazu od kadra do kadra) (PRIMJER svjetlosne montažne greške: </a:t>
            </a:r>
            <a:r>
              <a:rPr i="1"/>
              <a:t>Plan 9 from Outer Space, </a:t>
            </a:r>
            <a:r>
              <a:t>Ed Wooda (1959)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(b) pri diskontinuiranom promatračkom praćenju istog prizora ambijentalno se svjetlo može korijenito promijeniti (PRIMJER: </a:t>
            </a:r>
            <a:r>
              <a:rPr i="1"/>
              <a:t>Fargo</a:t>
            </a:r>
            <a:r>
              <a:t>) 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Dijelovi istog ambijenta mogu biti osvjetljeni posve različitim tipom svjetla – kako, pri raskadriranju, gledatelju očuvati predodžbu o (temporalno) istom ambijentu? (Primjer: </a:t>
            </a:r>
            <a:r>
              <a:rPr i="1"/>
              <a:t>Dvostruki obruč, </a:t>
            </a:r>
            <a:r>
              <a:t>Nikola Tanhofer)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Kako gledatelju po montažnom prijelazu naznačiti kompatibilnost tipski “nekompatibilnog” osvjetljenja u ambijentu? (primjer: </a:t>
            </a:r>
            <a:r>
              <a:rPr i="1"/>
              <a:t>Santa Sagra, </a:t>
            </a:r>
            <a:r>
              <a:t>1983, A. Javorowski)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(a) prethodnim temeljnim, orijentacijskim kadrom u kojem se vidi različitost osvjetljenja u istom ambijentu</a:t>
            </a:r>
          </a:p>
          <a:p>
            <a:pPr>
              <a:buChar char="○"/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(b) “prevlačenjem” (odsjajima) odudarajućeg lokalnog svjetla na područje u kojem prevladava drugačiji tip svjetla 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500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3" dur="500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8" dur="500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 defTabSz="859536">
              <a:defRPr sz="282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ANALIZA SVJETLOSNE KONZISTENTNOSTI I NEKONZISTENTNOSTI U FARGO...</a:t>
            </a:r>
          </a:p>
        </p:txBody>
      </p:sp>
      <p:sp>
        <p:nvSpPr>
          <p:cNvPr id="140" name="Shape 140"/>
          <p:cNvSpPr/>
          <p:nvPr>
            <p:ph type="body" idx="4294967295"/>
          </p:nvPr>
        </p:nvSpPr>
        <p:spPr>
          <a:xfrm>
            <a:off x="412750" y="1638300"/>
            <a:ext cx="7467600" cy="4873625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Unutarscenski prijelazi: očekujemo konzistentnost (</a:t>
            </a:r>
            <a:r>
              <a:rPr i="1"/>
              <a:t>Fargo</a:t>
            </a:r>
            <a:r>
              <a:t>)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Konzistentnost usmjerenja svjetla na montažnom prijelazu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Konzistentnost kromatizma (obojenosti)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Konzistentnost kontrastnosti, odn. intenziteta, jačine osvjetljenja (“ključa” – visokog ili niskog)</a:t>
            </a:r>
          </a:p>
          <a:p>
            <a:pPr>
              <a:buChar char="○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Stilizacijska konzistentnost (isti tip, odn. ista varijantnost osvjetljenja)</a:t>
            </a:r>
          </a:p>
          <a:p>
            <a:pPr>
              <a:buSzTx/>
              <a:buNone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Međuscenski prijelazi, diskontinuirani prijelazi: prihvatljiva je, dobrodošla, nekonzistentnost osvjetljenja, po bilo kojem gornjem načelu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0" dur="500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500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TERMINOLOŠKE RAZLIKE</a:t>
            </a:r>
          </a:p>
        </p:txBody>
      </p:sp>
      <p:sp>
        <p:nvSpPr>
          <p:cNvPr id="143" name="Shape 143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 marL="256666" indent="-256666" defTabSz="859536">
              <a:spcBef>
                <a:spcPts val="500"/>
              </a:spcBef>
              <a:buChar char="○"/>
              <a:defRPr i="1" sz="2256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Svjetlo </a:t>
            </a:r>
            <a:r>
              <a:rPr i="0">
                <a:solidFill>
                  <a:srgbClr val="000000"/>
                </a:solidFill>
              </a:rPr>
              <a:t>(engl. </a:t>
            </a:r>
            <a:r>
              <a:rPr>
                <a:solidFill>
                  <a:srgbClr val="0000FF"/>
                </a:solidFill>
              </a:rPr>
              <a:t>light</a:t>
            </a:r>
            <a:r>
              <a:rPr i="0">
                <a:solidFill>
                  <a:srgbClr val="000000"/>
                </a:solidFill>
              </a:rPr>
              <a:t>)</a:t>
            </a:r>
            <a:r>
              <a:rPr>
                <a:solidFill>
                  <a:srgbClr val="000000"/>
                </a:solidFill>
              </a:rPr>
              <a:t> </a:t>
            </a:r>
            <a:r>
              <a:rPr i="0">
                <a:solidFill>
                  <a:srgbClr val="000000"/>
                </a:solidFill>
              </a:rPr>
              <a:t>: svjetlosni valovi i njihova svojstva (jačina, kromatizam)</a:t>
            </a:r>
          </a:p>
          <a:p>
            <a:pPr marL="256666" indent="-256666" defTabSz="859536">
              <a:spcBef>
                <a:spcPts val="500"/>
              </a:spcBef>
              <a:buChar char="○"/>
              <a:defRPr i="1" sz="2256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>
                <a:solidFill>
                  <a:srgbClr val="E12927"/>
                </a:solidFill>
              </a:rPr>
              <a:t>Izvor svjetla</a:t>
            </a:r>
            <a:r>
              <a:rPr i="0">
                <a:solidFill>
                  <a:srgbClr val="000000"/>
                </a:solidFill>
              </a:rPr>
              <a:t> (engl. </a:t>
            </a:r>
            <a:r>
              <a:rPr>
                <a:solidFill>
                  <a:srgbClr val="2B44C4"/>
                </a:solidFill>
              </a:rPr>
              <a:t>light source</a:t>
            </a:r>
            <a:r>
              <a:rPr i="0">
                <a:solidFill>
                  <a:srgbClr val="000000"/>
                </a:solidFill>
              </a:rPr>
              <a:t>) - prirodni izvori (sunce, refleksije, vatra…), umjetni izvori (razne vrste rasvjete)</a:t>
            </a:r>
          </a:p>
          <a:p>
            <a:pPr marL="256666" indent="-256666" defTabSz="859536">
              <a:spcBef>
                <a:spcPts val="500"/>
              </a:spcBef>
              <a:buChar char="○"/>
              <a:defRPr i="1" sz="2256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Rasvjeta </a:t>
            </a:r>
            <a:r>
              <a:rPr i="0">
                <a:solidFill>
                  <a:srgbClr val="000000"/>
                </a:solidFill>
              </a:rPr>
              <a:t>(engl. </a:t>
            </a:r>
            <a:r>
              <a:rPr>
                <a:solidFill>
                  <a:srgbClr val="0000FF"/>
                </a:solidFill>
              </a:rPr>
              <a:t>lighting</a:t>
            </a:r>
            <a:r>
              <a:rPr i="0">
                <a:solidFill>
                  <a:srgbClr val="000000"/>
                </a:solidFill>
              </a:rPr>
              <a:t>): rasvjetna tijela, njihov raspored (kako je raspoređena u ambijentu ili na snimanju), i njihove svjetlosne “performanse” (tj. kakvo svjetlo pružaju, emitiraju)</a:t>
            </a:r>
            <a:endParaRPr i="0">
              <a:solidFill>
                <a:srgbClr val="000000"/>
              </a:solidFill>
            </a:endParaRPr>
          </a:p>
          <a:p>
            <a:pPr marL="256666" indent="-256666" defTabSz="859536">
              <a:spcBef>
                <a:spcPts val="500"/>
              </a:spcBef>
              <a:buChar char="○"/>
              <a:defRPr i="1" sz="2256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Osvjetljenje </a:t>
            </a:r>
            <a:r>
              <a:rPr i="0">
                <a:solidFill>
                  <a:srgbClr val="000000"/>
                </a:solidFill>
              </a:rPr>
              <a:t>(engl. </a:t>
            </a:r>
            <a:r>
              <a:rPr>
                <a:solidFill>
                  <a:srgbClr val="0000FF"/>
                </a:solidFill>
              </a:rPr>
              <a:t>lighting, reflected light</a:t>
            </a:r>
            <a:r>
              <a:rPr i="0">
                <a:solidFill>
                  <a:srgbClr val="000000"/>
                </a:solidFill>
              </a:rPr>
              <a:t>) svjetlo kakvo je kad padne na ambijentalne predmete i površine i od njega se reflektira – svjetlosno obilježje, karakteristika ambijenta, ambijentalnih površina (npr. je li modularno ili “flah”, kontrastno  ili nekontrastno, difuzno ili neujednačeno, oštro ili meko...)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5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5" dur="5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 idx="4294967295"/>
          </p:nvPr>
        </p:nvSpPr>
        <p:spPr>
          <a:xfrm>
            <a:off x="457200" y="274637"/>
            <a:ext cx="7467600" cy="487363"/>
          </a:xfrm>
          <a:prstGeom prst="rect">
            <a:avLst/>
          </a:prstGeom>
        </p:spPr>
        <p:txBody>
          <a:bodyPr/>
          <a:lstStyle>
            <a:lvl1pPr defTabSz="896111">
              <a:defRPr sz="2646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TIPOVI SVJETLA</a:t>
            </a:r>
          </a:p>
        </p:txBody>
      </p:sp>
      <p:sp>
        <p:nvSpPr>
          <p:cNvPr id="146" name="Shape 146"/>
          <p:cNvSpPr/>
          <p:nvPr>
            <p:ph type="body" idx="4294967295"/>
          </p:nvPr>
        </p:nvSpPr>
        <p:spPr>
          <a:xfrm>
            <a:off x="228600" y="838200"/>
            <a:ext cx="8382000" cy="6019800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A. Prema tipu izvora: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Prirodno svjetlo</a:t>
            </a:r>
            <a:r>
              <a:rPr>
                <a:solidFill>
                  <a:srgbClr val="000000"/>
                </a:solidFill>
              </a:rPr>
              <a:t>: sunčano svjetlo (izravno i neizravno – tj. refleksije sunačnog svjetla od bliskih ambijentalnih površina), drugi prirodni izvori svjetla (mjesec, vatra, žar, biološki izvori – krijesnica...)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Umjetno svjetlo</a:t>
            </a:r>
            <a:r>
              <a:rPr>
                <a:solidFill>
                  <a:srgbClr val="000000"/>
                </a:solidFill>
              </a:rPr>
              <a:t>: svjetlo proizvedeno rasvjetnim tijelima ili napravama (žarulje, reflektori, emisijski izvori – ekrani...)</a:t>
            </a:r>
          </a:p>
          <a:p>
            <a:pPr>
              <a:buSzTx/>
              <a:buNone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B. Prema prostiranju: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Opće </a:t>
            </a:r>
            <a:r>
              <a:rPr>
                <a:solidFill>
                  <a:srgbClr val="000000"/>
                </a:solidFill>
              </a:rPr>
              <a:t>ili </a:t>
            </a:r>
            <a:r>
              <a:t>globalno osvjetljenje </a:t>
            </a:r>
            <a:r>
              <a:rPr>
                <a:solidFill>
                  <a:srgbClr val="000000"/>
                </a:solidFill>
              </a:rPr>
              <a:t>(ono koje osvjetljava ukupni vidljivi ambijent – najčešće gornje svjetlo)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Mjestimično</a:t>
            </a:r>
            <a:r>
              <a:rPr>
                <a:solidFill>
                  <a:srgbClr val="000000"/>
                </a:solidFill>
              </a:rPr>
              <a:t> ili </a:t>
            </a:r>
            <a:r>
              <a:t>lokalno osvjetljenje </a:t>
            </a:r>
            <a:r>
              <a:rPr>
                <a:solidFill>
                  <a:srgbClr val="000000"/>
                </a:solidFill>
              </a:rPr>
              <a:t>(ono koje osvjetljava samo dio ambijenta i njega karakterizira)</a:t>
            </a:r>
          </a:p>
          <a:p>
            <a:pPr>
              <a:buSzTx/>
              <a:buNone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C. Prema proizvodnom kriteriju: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Postojeće svjetlo </a:t>
            </a:r>
            <a:r>
              <a:rPr>
                <a:solidFill>
                  <a:srgbClr val="000000"/>
                </a:solidFill>
              </a:rPr>
              <a:t>– ono koje je snimateljski zatečeno u ambijentu i takvo se koristi pri snimanju 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Snimateljsko svjetlo </a:t>
            </a:r>
            <a:r>
              <a:rPr>
                <a:solidFill>
                  <a:srgbClr val="000000"/>
                </a:solidFill>
              </a:rPr>
              <a:t>– </a:t>
            </a:r>
            <a:r>
              <a:t>filmska rasvjeta </a:t>
            </a:r>
            <a:r>
              <a:rPr>
                <a:solidFill>
                  <a:srgbClr val="000000"/>
                </a:solidFill>
              </a:rPr>
              <a:t>– osvjetljenje priređeno i dodano za snimanje.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5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500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4" dur="500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2" dur="500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500"/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8" dur="500"/>
                                        <p:tgtEl>
                                          <p:spTgt spid="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 idx="4294967295"/>
          </p:nvPr>
        </p:nvSpPr>
        <p:spPr>
          <a:xfrm>
            <a:off x="457200" y="274637"/>
            <a:ext cx="7467600" cy="563563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NASTAVAK</a:t>
            </a:r>
          </a:p>
        </p:txBody>
      </p:sp>
      <p:sp>
        <p:nvSpPr>
          <p:cNvPr id="149" name="Shape 149"/>
          <p:cNvSpPr/>
          <p:nvPr>
            <p:ph type="body" idx="4294967295"/>
          </p:nvPr>
        </p:nvSpPr>
        <p:spPr>
          <a:xfrm>
            <a:off x="228600" y="1143000"/>
            <a:ext cx="8534400" cy="5486400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C. Prema doživljaju</a:t>
            </a:r>
          </a:p>
          <a:p>
            <a:pPr>
              <a:buChar char="○"/>
              <a:defRPr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 Realističko svjetlo</a:t>
            </a:r>
            <a:r>
              <a:rPr>
                <a:solidFill>
                  <a:srgbClr val="000000"/>
                </a:solidFill>
              </a:rPr>
              <a:t>: svjetlo koje se doživljava (bez obzira kako je proizvodno osigurano) kao “prirodno”, pripadno i odgovarajuće danome ambijentu u vremenu njegova kontinuirana praćenja 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(npr. </a:t>
            </a:r>
            <a:r>
              <a:rPr i="1"/>
              <a:t>Druge - </a:t>
            </a:r>
            <a:r>
              <a:rPr i="1"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hlinkClick r:id="rId2" invalidUrl="" action="" tgtFrame="" tooltip="" history="1" highlightClick="0" endSnd="0"/>
              </a:rPr>
              <a:t>https://www.youtube.com/watch?v=zFt0MbT_Zi8</a:t>
            </a:r>
            <a:r>
              <a:t>)</a:t>
            </a:r>
            <a:r>
              <a:rPr i="1"/>
              <a:t> </a:t>
            </a:r>
          </a:p>
          <a:p>
            <a:pPr>
              <a:buChar char="○"/>
              <a:defRPr>
                <a:solidFill>
                  <a:srgbClr val="0000FF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Stilizirano svjetlo</a:t>
            </a:r>
            <a:r>
              <a:rPr>
                <a:solidFill>
                  <a:srgbClr val="000000"/>
                </a:solidFill>
              </a:rPr>
              <a:t>: svjetlo koje odstupa od realističkog – koje se osjeća nametljivo “umjetnim”, “posebnim efektom”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>
                <a:latin typeface="+mj-lt"/>
                <a:ea typeface="+mj-ea"/>
                <a:cs typeface="+mj-cs"/>
                <a:sym typeface="Times New Roman"/>
              </a:defRPr>
            </a:pPr>
            <a:r>
              <a:t> </a:t>
            </a:r>
            <a:r>
              <a:rPr sz="1700"/>
              <a:t>(a) </a:t>
            </a:r>
            <a:r>
              <a:rPr sz="1700">
                <a:solidFill>
                  <a:srgbClr val="0000FF"/>
                </a:solidFill>
              </a:rPr>
              <a:t>prizorno stilizirano osvjetljenje</a:t>
            </a:r>
            <a:r>
              <a:rPr sz="1700"/>
              <a:t> – sam je prizor osvjetljen na neuobičajen način, uz odstupanje od standardnog osvjetljenja (npr. neka pjevačka ili kazališna predstava, plesna dvorana, neki izlog)</a:t>
            </a:r>
            <a:endParaRPr sz="1700"/>
          </a:p>
          <a:p>
            <a:pPr lvl="1" marL="639762" indent="-273050">
              <a:spcBef>
                <a:spcPts val="400"/>
              </a:spcBef>
              <a:buFont typeface="Wingdings 2"/>
              <a:defRPr sz="1700">
                <a:latin typeface="+mj-lt"/>
                <a:ea typeface="+mj-ea"/>
                <a:cs typeface="+mj-cs"/>
                <a:sym typeface="Times New Roman"/>
              </a:defRPr>
            </a:pPr>
            <a:r>
              <a:t>(b) </a:t>
            </a:r>
            <a:r>
              <a:rPr>
                <a:solidFill>
                  <a:srgbClr val="0000FF"/>
                </a:solidFill>
              </a:rPr>
              <a:t>neprizorno stilizirano osvjetljenje </a:t>
            </a:r>
            <a:r>
              <a:t>– cijeli je prizor umjetno svjetlosno obrađen (posebnim filterima, optičkim lomom - prizmom, laboratorijskom ili računalnom obradom slike...) 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1700">
                <a:latin typeface="+mj-lt"/>
                <a:ea typeface="+mj-ea"/>
                <a:cs typeface="+mj-cs"/>
                <a:sym typeface="Times New Roman"/>
              </a:defRPr>
            </a:pPr>
            <a:r>
              <a:t>PRIMJER: </a:t>
            </a:r>
            <a:r>
              <a:rPr i="1"/>
              <a:t>Lola</a:t>
            </a:r>
            <a:r>
              <a:t>, Fassbinder - https://www.youtube.com/watch?v=Jlso9Bjc2-k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