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 b="def" i="def"/>
      <a:tcStyle>
        <a:tcBdr/>
        <a:fill>
          <a:solidFill>
            <a:srgbClr val="FFEDE7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0" name="Shape 30"/>
          <p:cNvSpPr/>
          <p:nvPr/>
        </p:nvSpPr>
        <p:spPr>
          <a:xfrm flipH="1">
            <a:off x="106362" y="0"/>
            <a:ext cx="1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" name="Shape 31"/>
          <p:cNvSpPr/>
          <p:nvPr/>
        </p:nvSpPr>
        <p:spPr>
          <a:xfrm flipH="1">
            <a:off x="914399" y="0"/>
            <a:ext cx="2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" name="Shape 32"/>
          <p:cNvSpPr/>
          <p:nvPr/>
        </p:nvSpPr>
        <p:spPr>
          <a:xfrm flipH="1">
            <a:off x="854074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" name="Shape 33"/>
          <p:cNvSpPr/>
          <p:nvPr/>
        </p:nvSpPr>
        <p:spPr>
          <a:xfrm flipH="1">
            <a:off x="1727199" y="0"/>
            <a:ext cx="2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" name="Shape 34"/>
          <p:cNvSpPr/>
          <p:nvPr/>
        </p:nvSpPr>
        <p:spPr>
          <a:xfrm flipH="1">
            <a:off x="1066799" y="0"/>
            <a:ext cx="2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" name="Shape 35"/>
          <p:cNvSpPr/>
          <p:nvPr/>
        </p:nvSpPr>
        <p:spPr>
          <a:xfrm flipH="1">
            <a:off x="9113837" y="0"/>
            <a:ext cx="1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Shape 36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1309687" y="4867275"/>
            <a:ext cx="641351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1663700" y="5788025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xfrm>
            <a:off x="1476196" y="5034280"/>
            <a:ext cx="308333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575F6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0" name="Shape 60"/>
          <p:cNvSpPr/>
          <p:nvPr/>
        </p:nvSpPr>
        <p:spPr>
          <a:xfrm flipH="1">
            <a:off x="106362" y="0"/>
            <a:ext cx="1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1" name="Shape 61"/>
          <p:cNvSpPr/>
          <p:nvPr/>
        </p:nvSpPr>
        <p:spPr>
          <a:xfrm flipH="1">
            <a:off x="914399" y="0"/>
            <a:ext cx="2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2" name="Shape 62"/>
          <p:cNvSpPr/>
          <p:nvPr/>
        </p:nvSpPr>
        <p:spPr>
          <a:xfrm flipH="1">
            <a:off x="854074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" name="Shape 63"/>
          <p:cNvSpPr/>
          <p:nvPr/>
        </p:nvSpPr>
        <p:spPr>
          <a:xfrm flipH="1">
            <a:off x="1727199" y="0"/>
            <a:ext cx="2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4" name="Shape 64"/>
          <p:cNvSpPr/>
          <p:nvPr/>
        </p:nvSpPr>
        <p:spPr>
          <a:xfrm flipH="1">
            <a:off x="1066799" y="0"/>
            <a:ext cx="2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5" name="Shape 6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7" name="Shape 67"/>
          <p:cNvSpPr/>
          <p:nvPr/>
        </p:nvSpPr>
        <p:spPr>
          <a:xfrm>
            <a:off x="1323974" y="4867275"/>
            <a:ext cx="642939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9" name="Shape 69"/>
          <p:cNvSpPr/>
          <p:nvPr/>
        </p:nvSpPr>
        <p:spPr>
          <a:xfrm>
            <a:off x="1663700" y="5791200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70" name="Shape 70"/>
          <p:cNvSpPr/>
          <p:nvPr/>
        </p:nvSpPr>
        <p:spPr>
          <a:xfrm>
            <a:off x="1879600" y="4479925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71" name="Shape 71"/>
          <p:cNvSpPr/>
          <p:nvPr/>
        </p:nvSpPr>
        <p:spPr>
          <a:xfrm flipH="1">
            <a:off x="9097962" y="0"/>
            <a:ext cx="1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xfrm>
            <a:off x="1490483" y="5034280"/>
            <a:ext cx="308334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1" name="Shape 91"/>
          <p:cNvSpPr/>
          <p:nvPr/>
        </p:nvSpPr>
        <p:spPr>
          <a:xfrm flipH="1">
            <a:off x="6248399" y="0"/>
            <a:ext cx="2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2" name="Shape 92"/>
          <p:cNvSpPr/>
          <p:nvPr/>
        </p:nvSpPr>
        <p:spPr>
          <a:xfrm flipH="1">
            <a:off x="6192837" y="0"/>
            <a:ext cx="1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3" name="Shape 93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4" name="Shape 9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5" name="Shape 95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Shape 9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08" name="Shape 108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10" name="Shape 110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1" name="Shape 111"/>
          <p:cNvSpPr/>
          <p:nvPr/>
        </p:nvSpPr>
        <p:spPr>
          <a:xfrm flipH="1">
            <a:off x="6248399" y="0"/>
            <a:ext cx="2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2" name="Shape 112"/>
          <p:cNvSpPr/>
          <p:nvPr/>
        </p:nvSpPr>
        <p:spPr>
          <a:xfrm flipH="1">
            <a:off x="6192837" y="0"/>
            <a:ext cx="1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 flipH="1">
            <a:off x="76199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280221" y="5840730"/>
            <a:ext cx="30833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678769" marR="0" indent="-31205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914400" marR="0" indent="-1825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1223962" marR="0" indent="-2190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15533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20105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24677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29249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33821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 idx="4294967295"/>
          </p:nvPr>
        </p:nvSpPr>
        <p:spPr>
          <a:xfrm>
            <a:off x="2285999" y="3124200"/>
            <a:ext cx="6172202" cy="1893888"/>
          </a:xfrm>
          <a:prstGeom prst="rect">
            <a:avLst/>
          </a:prstGeom>
        </p:spPr>
        <p:txBody>
          <a:bodyPr/>
          <a:lstStyle/>
          <a:p>
            <a:pPr>
              <a:defRPr b="1" sz="2800">
                <a:latin typeface="+mn-lt"/>
                <a:ea typeface="+mn-ea"/>
                <a:cs typeface="+mn-cs"/>
                <a:sym typeface="Times New Roman"/>
              </a:defRPr>
            </a:pPr>
            <a:r>
              <a:t>HRVOJE TURKOVIĆ</a:t>
            </a:r>
            <a:br/>
            <a:r>
              <a:t>TEORIJA MONTAŽE </a:t>
            </a:r>
            <a:r>
              <a:rPr sz="2400"/>
              <a:t>(2015-2016)</a:t>
            </a:r>
          </a:p>
        </p:txBody>
      </p:sp>
      <p:sp>
        <p:nvSpPr>
          <p:cNvPr id="125" name="Shape 125"/>
          <p:cNvSpPr/>
          <p:nvPr>
            <p:ph type="body" sz="quarter" idx="4294967295"/>
          </p:nvPr>
        </p:nvSpPr>
        <p:spPr>
          <a:xfrm>
            <a:off x="2285999" y="5003800"/>
            <a:ext cx="6172202" cy="13716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solidFill>
                  <a:srgbClr val="575F6D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6.  Ambijentalna atmosfera</a:t>
            </a:r>
          </a:p>
          <a:p>
            <a:pPr marL="0" indent="0">
              <a:buSzTx/>
              <a:buNone/>
              <a:defRPr b="1">
                <a:solidFill>
                  <a:srgbClr val="575F6D"/>
                </a:solidFill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 marL="0" indent="0" algn="r">
              <a:buSzTx/>
              <a:buNone/>
              <a:defRPr b="1">
                <a:solidFill>
                  <a:srgbClr val="575F6D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3</a:t>
            </a:r>
            <a:r>
              <a:t>. XI. 2015.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 idx="4294967295"/>
          </p:nvPr>
        </p:nvSpPr>
        <p:spPr>
          <a:xfrm>
            <a:off x="381000" y="228600"/>
            <a:ext cx="8077200" cy="533400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DVA TIPA RASPOZNAVANJA AMBIJENTA:</a:t>
            </a:r>
          </a:p>
        </p:txBody>
      </p:sp>
      <p:sp>
        <p:nvSpPr>
          <p:cNvPr id="128" name="Shape 128"/>
          <p:cNvSpPr/>
          <p:nvPr>
            <p:ph type="body" idx="4294967295"/>
          </p:nvPr>
        </p:nvSpPr>
        <p:spPr>
          <a:xfrm>
            <a:off x="228600" y="838200"/>
            <a:ext cx="8534400" cy="57912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A) </a:t>
            </a:r>
            <a:r>
              <a:rPr i="1">
                <a:solidFill>
                  <a:srgbClr val="0000FF"/>
                </a:solidFill>
              </a:rPr>
              <a:t>općenito identificiranje ambijenta </a:t>
            </a:r>
            <a:r>
              <a:t>– tzv. – identificiranje </a:t>
            </a:r>
            <a:r>
              <a:rPr i="1">
                <a:solidFill>
                  <a:srgbClr val="FF0000"/>
                </a:solidFill>
              </a:rPr>
              <a:t>prostornog identiteta ambijenta </a:t>
            </a:r>
            <a:r>
              <a:rPr i="1"/>
              <a:t>– </a:t>
            </a:r>
            <a:r>
              <a:t>tj. prepoznavanje da je riječ o </a:t>
            </a:r>
            <a:r>
              <a:rPr i="1">
                <a:solidFill>
                  <a:srgbClr val="0000FF"/>
                </a:solidFill>
              </a:rPr>
              <a:t>prostorno istom ambijentu </a:t>
            </a:r>
            <a:r>
              <a:t>iako ga opažamo u različitim vremenima,  najčešće i pod nekim djelomičnim promjenama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Identificiranje neovisno o vremenu promatranja (pri elipsi, ili naknadnom vraćanju na isti ambijent) – PRIMJER: </a:t>
            </a:r>
          </a:p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No, u filmu, moramo prepoznati pratimo li prostorno isti ambijent u “istom vremenu” ili “u različitom vremenu” (PRIMJER: </a:t>
            </a:r>
            <a:r>
              <a:rPr i="1"/>
              <a:t>Fargo, </a:t>
            </a:r>
            <a:r>
              <a:t>soba u hotelu, ch. 7)</a:t>
            </a:r>
          </a:p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B) </a:t>
            </a:r>
            <a:r>
              <a:rPr i="1">
                <a:solidFill>
                  <a:srgbClr val="0000FF"/>
                </a:solidFill>
              </a:rPr>
              <a:t>temporalno identificiranje ambijenta</a:t>
            </a:r>
            <a:r>
              <a:rPr i="1"/>
              <a:t> – </a:t>
            </a:r>
            <a:r>
              <a:t>tj. identificiranje </a:t>
            </a:r>
            <a:r>
              <a:rPr i="1">
                <a:solidFill>
                  <a:srgbClr val="FF0000"/>
                </a:solidFill>
              </a:rPr>
              <a:t>temporalnog identiteta ambijenta </a:t>
            </a:r>
            <a:r>
              <a:t>-  je li promatramo nadovezano, ili promatramo u vremenskim razmacima, “u drugom vremenu”</a:t>
            </a:r>
          </a:p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Dakle - pri </a:t>
            </a:r>
            <a:r>
              <a:rPr i="1">
                <a:solidFill>
                  <a:srgbClr val="800080"/>
                </a:solidFill>
              </a:rPr>
              <a:t>identifikaciji ambijenta na montažnom prijelazu</a:t>
            </a:r>
            <a:r>
              <a:t> nije važno utvrditi samo </a:t>
            </a:r>
            <a:r>
              <a:rPr i="1">
                <a:solidFill>
                  <a:srgbClr val="0000FF"/>
                </a:solidFill>
              </a:rPr>
              <a:t>KOJI je ambijent</a:t>
            </a:r>
            <a:r>
              <a:t> po srijedi, nego i 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(a) </a:t>
            </a:r>
            <a:r>
              <a:rPr i="1">
                <a:solidFill>
                  <a:srgbClr val="0000FF"/>
                </a:solidFill>
              </a:rPr>
              <a:t>kojem vremenu, razdoblju, ‘pripada’ ambijent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(b) </a:t>
            </a:r>
            <a:r>
              <a:rPr i="1">
                <a:solidFill>
                  <a:srgbClr val="0000FF"/>
                </a:solidFill>
              </a:rPr>
              <a:t>u kojem se vremenu </a:t>
            </a:r>
            <a:r>
              <a:rPr>
                <a:solidFill>
                  <a:srgbClr val="0000FF"/>
                </a:solidFill>
              </a:rPr>
              <a:t>(</a:t>
            </a:r>
            <a:r>
              <a:rPr i="1">
                <a:solidFill>
                  <a:srgbClr val="0000FF"/>
                </a:solidFill>
              </a:rPr>
              <a:t>trenutku, razdoblju</a:t>
            </a:r>
            <a:r>
              <a:rPr>
                <a:solidFill>
                  <a:srgbClr val="0000FF"/>
                </a:solidFill>
              </a:rPr>
              <a:t>)</a:t>
            </a:r>
            <a:r>
              <a:rPr i="1">
                <a:solidFill>
                  <a:srgbClr val="0000FF"/>
                </a:solidFill>
              </a:rPr>
              <a:t> u njemu promatrački snalazimo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 idx="4294967295"/>
          </p:nvPr>
        </p:nvSpPr>
        <p:spPr>
          <a:xfrm>
            <a:off x="228600" y="381000"/>
            <a:ext cx="8305800" cy="533400"/>
          </a:xfrm>
          <a:prstGeom prst="rect">
            <a:avLst/>
          </a:prstGeom>
        </p:spPr>
        <p:txBody>
          <a:bodyPr/>
          <a:lstStyle>
            <a:lvl1pPr defTabSz="713231">
              <a:defRPr sz="2106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ŠTO TIPIČNO UKAZUJE NA TEMPORALNI IDENTIET AMBIJENTA?</a:t>
            </a:r>
          </a:p>
        </p:txBody>
      </p:sp>
      <p:sp>
        <p:nvSpPr>
          <p:cNvPr id="131" name="Shape 131"/>
          <p:cNvSpPr/>
          <p:nvPr>
            <p:ph type="body" idx="4294967295"/>
          </p:nvPr>
        </p:nvSpPr>
        <p:spPr>
          <a:xfrm>
            <a:off x="228600" y="914400"/>
            <a:ext cx="8534400" cy="5791200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ODGOVOR:</a:t>
            </a:r>
            <a:r>
              <a:rPr>
                <a:solidFill>
                  <a:srgbClr val="FF0000"/>
                </a:solidFill>
              </a:rPr>
              <a:t> </a:t>
            </a:r>
            <a:r>
              <a:rPr i="1">
                <a:solidFill>
                  <a:srgbClr val="FF0000"/>
                </a:solidFill>
              </a:rPr>
              <a:t>ambijentalna atmosfera </a:t>
            </a:r>
            <a:endParaRPr>
              <a:solidFill>
                <a:srgbClr val="FF0000"/>
              </a:solidFill>
            </a:endParaRPr>
          </a:p>
          <a:p>
            <a:pPr lvl="1" marL="273050" indent="93662">
              <a:spcBef>
                <a:spcPts val="400"/>
              </a:spcBef>
              <a:buSzTx/>
              <a:buNone/>
              <a:defRPr i="1" sz="1800">
                <a:latin typeface="+mn-lt"/>
                <a:ea typeface="+mn-ea"/>
                <a:cs typeface="+mn-cs"/>
                <a:sym typeface="Times New Roman"/>
              </a:defRPr>
            </a:pPr>
            <a:r>
              <a:t>“</a:t>
            </a:r>
            <a:r>
              <a:rPr>
                <a:solidFill>
                  <a:srgbClr val="FF0000"/>
                </a:solidFill>
              </a:rPr>
              <a:t>atmosfera</a:t>
            </a:r>
            <a:r>
              <a:t>”</a:t>
            </a:r>
            <a:r>
              <a:rPr i="0"/>
              <a:t>:	 </a:t>
            </a:r>
          </a:p>
          <a:p>
            <a:pPr lvl="1" marL="273050" indent="93662">
              <a:spcBef>
                <a:spcPts val="400"/>
              </a:spcBef>
              <a:buSzTx/>
              <a:buNone/>
              <a:defRPr sz="1800">
                <a:latin typeface="+mn-lt"/>
                <a:ea typeface="+mn-ea"/>
                <a:cs typeface="+mn-cs"/>
                <a:sym typeface="Times New Roman"/>
              </a:defRPr>
            </a:pPr>
            <a:r>
              <a:t>(a) “plinovit omotač Zemlje” – zrak koji okružuje zemlju i promjene kojima podliježe; </a:t>
            </a:r>
          </a:p>
          <a:p>
            <a:pPr lvl="1" marL="273050" indent="93662">
              <a:spcBef>
                <a:spcPts val="400"/>
              </a:spcBef>
              <a:buSzTx/>
              <a:buNone/>
              <a:defRPr sz="1800">
                <a:latin typeface="+mn-lt"/>
                <a:ea typeface="+mn-ea"/>
                <a:cs typeface="+mn-cs"/>
                <a:sym typeface="Times New Roman"/>
              </a:defRPr>
            </a:pPr>
            <a:r>
              <a:t>(b) opće “stanje” -  raspoloženje, “ugođaj” koji ima neki prizor (na koje navodi), odn. na koje navodi film, umjetničko djelo</a:t>
            </a:r>
            <a:r>
              <a:rPr sz="1500"/>
              <a:t> </a:t>
            </a:r>
            <a:endParaRPr sz="1500"/>
          </a:p>
          <a:p>
            <a:pPr>
              <a:buSzTx/>
              <a:buNone/>
              <a:defRPr i="1" sz="2000">
                <a:solidFill>
                  <a:srgbClr val="FF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Ambijentalnu atmosferu </a:t>
            </a:r>
            <a:r>
              <a:rPr i="0">
                <a:solidFill>
                  <a:srgbClr val="000000"/>
                </a:solidFill>
              </a:rPr>
              <a:t>čini:  </a:t>
            </a:r>
          </a:p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A) </a:t>
            </a:r>
            <a:r>
              <a:rPr i="1">
                <a:solidFill>
                  <a:srgbClr val="0000FF"/>
                </a:solidFill>
              </a:rPr>
              <a:t>prizorno osvjetljenje</a:t>
            </a:r>
            <a:endParaRPr i="1">
              <a:solidFill>
                <a:srgbClr val="0000FF"/>
              </a:solidFill>
            </a:endParaRPr>
          </a:p>
          <a:p>
            <a:pPr lvl="1" marL="639762" indent="-273050">
              <a:spcBef>
                <a:spcPts val="400"/>
              </a:spcBef>
              <a:buFont typeface="Wingdings 2"/>
              <a:defRPr sz="1800">
                <a:latin typeface="+mn-lt"/>
                <a:ea typeface="+mn-ea"/>
                <a:cs typeface="+mn-cs"/>
                <a:sym typeface="Times New Roman"/>
              </a:defRPr>
            </a:pPr>
            <a:r>
              <a:t>Ovisi o dobu dana, o godišnjem dobu, o metereološkim prilikama  (oblačnosti, magli...)</a:t>
            </a:r>
          </a:p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B) </a:t>
            </a:r>
            <a:r>
              <a:rPr i="1">
                <a:solidFill>
                  <a:srgbClr val="0000FF"/>
                </a:solidFill>
              </a:rPr>
              <a:t>meteorološko stanje, atmosferilije</a:t>
            </a:r>
            <a:endParaRPr i="1">
              <a:solidFill>
                <a:srgbClr val="0000FF"/>
              </a:solidFill>
            </a:endParaRPr>
          </a:p>
          <a:p>
            <a:pPr lvl="1" marL="639762" indent="-273050">
              <a:spcBef>
                <a:spcPts val="400"/>
              </a:spcBef>
              <a:buFont typeface="Wingdings 2"/>
              <a:defRPr sz="1800">
                <a:latin typeface="+mn-lt"/>
                <a:ea typeface="+mn-ea"/>
                <a:cs typeface="+mn-cs"/>
                <a:sym typeface="Times New Roman"/>
              </a:defRPr>
            </a:pPr>
            <a:r>
              <a:t>Oblačno-vedro, padavine (kiša, snijeg, magla), vjetar; ali i zadimljenost i sve što utječe na stanje atmosfere</a:t>
            </a:r>
          </a:p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C</a:t>
            </a:r>
            <a:r>
              <a:rPr>
                <a:solidFill>
                  <a:srgbClr val="0000FF"/>
                </a:solidFill>
              </a:rPr>
              <a:t>)</a:t>
            </a:r>
            <a:r>
              <a:rPr i="1">
                <a:solidFill>
                  <a:srgbClr val="0000FF"/>
                </a:solidFill>
              </a:rPr>
              <a:t> ambijentalni zvuk</a:t>
            </a:r>
            <a:endParaRPr i="1">
              <a:solidFill>
                <a:srgbClr val="0000FF"/>
              </a:solidFill>
            </a:endParaRPr>
          </a:p>
          <a:p>
            <a:pPr lvl="1" marL="639762" indent="-273050">
              <a:spcBef>
                <a:spcPts val="400"/>
              </a:spcBef>
              <a:buFont typeface="Wingdings 2"/>
              <a:defRPr sz="1800">
                <a:latin typeface="+mn-lt"/>
                <a:ea typeface="+mn-ea"/>
                <a:cs typeface="+mn-cs"/>
                <a:sym typeface="Times New Roman"/>
              </a:defRPr>
            </a:pPr>
            <a:r>
              <a:t>Opći zvuk (kombinacija zvukova) što obilježava ambijent u razdoblju njegova promatranja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 idx="4294967295"/>
          </p:nvPr>
        </p:nvSpPr>
        <p:spPr>
          <a:xfrm>
            <a:off x="228600" y="457200"/>
            <a:ext cx="8305800" cy="533400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UTJECAJNA KOMBINACIJA:</a:t>
            </a:r>
          </a:p>
        </p:txBody>
      </p:sp>
      <p:sp>
        <p:nvSpPr>
          <p:cNvPr id="134" name="Shape 134"/>
          <p:cNvSpPr/>
          <p:nvPr>
            <p:ph type="body" idx="4294967295"/>
          </p:nvPr>
        </p:nvSpPr>
        <p:spPr>
          <a:xfrm>
            <a:off x="304800" y="1066800"/>
            <a:ext cx="8458200" cy="5562600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 i="1"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Svaki od ovih vidova atmosfere, a osobito njihova povezanost, pridonose dojmu da prizor promatramo u vezanom (istom stvarnom vremenu) ili u odredivo različitom (stvarnom) vremenu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Tj. omogućuju da se snalazimo </a:t>
            </a:r>
            <a:r>
              <a:rPr i="1">
                <a:solidFill>
                  <a:srgbClr val="0000FF"/>
                </a:solidFill>
              </a:rPr>
              <a:t>prostorno-vremenski, </a:t>
            </a:r>
            <a:r>
              <a:t>od kadra do kadra, a ne samo prostorno (na vremenski neobavezujući način)</a:t>
            </a:r>
          </a:p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Upozorenje –</a:t>
            </a:r>
          </a:p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(a) prostorno-vremensko snalaženje je </a:t>
            </a:r>
            <a:r>
              <a:rPr i="1">
                <a:solidFill>
                  <a:srgbClr val="0000FF"/>
                </a:solidFill>
              </a:rPr>
              <a:t>ključno </a:t>
            </a:r>
            <a:r>
              <a:t>u narativnom filmu </a:t>
            </a:r>
          </a:p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(b) ono je </a:t>
            </a:r>
            <a:r>
              <a:rPr i="1">
                <a:solidFill>
                  <a:srgbClr val="0000FF"/>
                </a:solidFill>
              </a:rPr>
              <a:t>neobavezno </a:t>
            </a:r>
            <a:r>
              <a:t>(tj. Može, ali i ne mora obavezivati) za tzv. asocijativno i opisno izlaganje -  prisutno u obrazovno-znanstvenom, poetskom i dr. nenarativnom tipu izlaganja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FILM: HOLIVUDSKI KAMERMANI</a:t>
            </a:r>
          </a:p>
        </p:txBody>
      </p:sp>
      <p:sp>
        <p:nvSpPr>
          <p:cNvPr id="137" name="Shape 137"/>
          <p:cNvSpPr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○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Dokumentarni film o povijest ranog holivudskog snimateljstva:</a:t>
            </a:r>
          </a:p>
          <a:p>
            <a:pPr>
              <a:buChar char="○"/>
              <a:defRPr b="1" i="1">
                <a:latin typeface="+mn-lt"/>
                <a:ea typeface="+mn-ea"/>
                <a:cs typeface="+mn-cs"/>
                <a:sym typeface="Times New Roman"/>
              </a:defRPr>
            </a:pPr>
            <a:r>
              <a:t>Hollywood: Trick of the Light </a:t>
            </a:r>
            <a:r>
              <a:rPr b="0" i="0"/>
              <a:t>(https://www.youtube.com/watch?v=pJyND6k3Z1M)</a:t>
            </a:r>
            <a:endParaRPr b="0"/>
          </a:p>
          <a:p>
            <a:pPr>
              <a:buSzTx/>
              <a:buNone/>
              <a:defRPr b="1">
                <a:latin typeface="+mn-lt"/>
                <a:ea typeface="+mn-ea"/>
                <a:cs typeface="+mn-cs"/>
                <a:sym typeface="Times New Roman"/>
              </a:defRPr>
            </a:pPr>
            <a:r>
              <a:t>(</a:t>
            </a:r>
            <a:r>
              <a:rPr i="1"/>
              <a:t>Hollywood: A Celebration of the American Silent Film -  ⁄11⁄ - Trick of the Light</a:t>
            </a:r>
            <a:r>
              <a:t>)</a:t>
            </a:r>
            <a:r>
              <a:rPr b="0" i="1"/>
              <a:t>, </a:t>
            </a:r>
            <a:r>
              <a:rPr b="0"/>
              <a:t>Velika Britanija: Thames Television, 1980. (vidi: Youtube)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