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0" name="Shape 30"/>
          <p:cNvSpPr/>
          <p:nvPr/>
        </p:nvSpPr>
        <p:spPr>
          <a:xfrm flipH="1"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1" name="Shape 31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 flipH="1">
            <a:off x="854074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3" name="Shape 33"/>
          <p:cNvSpPr/>
          <p:nvPr/>
        </p:nvSpPr>
        <p:spPr>
          <a:xfrm flipH="1">
            <a:off x="1727199" y="0"/>
            <a:ext cx="2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4" name="Shape 34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5" name="Shape 35"/>
          <p:cNvSpPr/>
          <p:nvPr/>
        </p:nvSpPr>
        <p:spPr>
          <a:xfrm flipH="1">
            <a:off x="9113837" y="0"/>
            <a:ext cx="1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6" name="Shape 3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7" name="Shape 3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1309687" y="4867275"/>
            <a:ext cx="64135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1663700" y="5788025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xfrm>
            <a:off x="1476196" y="5034280"/>
            <a:ext cx="308333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0" name="Shape 60"/>
          <p:cNvSpPr/>
          <p:nvPr/>
        </p:nvSpPr>
        <p:spPr>
          <a:xfrm flipH="1"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1" name="Shape 61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2" name="Shape 62"/>
          <p:cNvSpPr/>
          <p:nvPr/>
        </p:nvSpPr>
        <p:spPr>
          <a:xfrm flipH="1">
            <a:off x="854074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Shape 63"/>
          <p:cNvSpPr/>
          <p:nvPr/>
        </p:nvSpPr>
        <p:spPr>
          <a:xfrm flipH="1">
            <a:off x="1727199" y="0"/>
            <a:ext cx="2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5" name="Shape 6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7" name="Shape 67"/>
          <p:cNvSpPr/>
          <p:nvPr/>
        </p:nvSpPr>
        <p:spPr>
          <a:xfrm>
            <a:off x="1323975" y="4867275"/>
            <a:ext cx="642938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9" name="Shape 69"/>
          <p:cNvSpPr/>
          <p:nvPr/>
        </p:nvSpPr>
        <p:spPr>
          <a:xfrm>
            <a:off x="1663700" y="5791200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0" name="Shape 70"/>
          <p:cNvSpPr/>
          <p:nvPr/>
        </p:nvSpPr>
        <p:spPr>
          <a:xfrm>
            <a:off x="1879600" y="4479925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1" name="Shape 71"/>
          <p:cNvSpPr/>
          <p:nvPr/>
        </p:nvSpPr>
        <p:spPr>
          <a:xfrm flipH="1">
            <a:off x="9097962" y="0"/>
            <a:ext cx="1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xfrm>
            <a:off x="1490483" y="5034280"/>
            <a:ext cx="308334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1" name="Shape 91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2" name="Shape 92"/>
          <p:cNvSpPr/>
          <p:nvPr/>
        </p:nvSpPr>
        <p:spPr>
          <a:xfrm flipH="1">
            <a:off x="6192837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3" name="Shape 93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4" name="Shape 9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5" name="Shape 95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Shape 96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08" name="Shape 108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10" name="Shape 110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1" name="Shape 111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 flipH="1">
            <a:off x="6192837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Shape 1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0221" y="5840730"/>
            <a:ext cx="30833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 idx="4294967295"/>
          </p:nvPr>
        </p:nvSpPr>
        <p:spPr>
          <a:xfrm>
            <a:off x="2285999" y="3124200"/>
            <a:ext cx="6172202" cy="1893888"/>
          </a:xfrm>
          <a:prstGeom prst="rect">
            <a:avLst/>
          </a:prstGeom>
        </p:spPr>
        <p:txBody>
          <a:bodyPr/>
          <a:lstStyle/>
          <a:p>
            <a:pPr>
              <a:defRPr b="1" sz="2800">
                <a:latin typeface="+mj-lt"/>
                <a:ea typeface="+mj-ea"/>
                <a:cs typeface="+mj-cs"/>
                <a:sym typeface="Times New Roman"/>
              </a:defRPr>
            </a:pPr>
            <a:r>
              <a:t>HRVOJE TURKOVIĆ</a:t>
            </a:r>
            <a:br/>
            <a:r>
              <a:rPr sz="3000"/>
              <a:t>TEORIJA MONTAŽE </a:t>
            </a:r>
            <a:r>
              <a:rPr sz="2400"/>
              <a:t>(2015-2016)</a:t>
            </a:r>
          </a:p>
        </p:txBody>
      </p:sp>
      <p:sp>
        <p:nvSpPr>
          <p:cNvPr id="125" name="Shape 125"/>
          <p:cNvSpPr/>
          <p:nvPr>
            <p:ph type="body" sz="quarter" idx="4294967295"/>
          </p:nvPr>
        </p:nvSpPr>
        <p:spPr>
          <a:xfrm>
            <a:off x="2285999" y="5003800"/>
            <a:ext cx="6172202" cy="13716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sz="2000">
                <a:solidFill>
                  <a:srgbClr val="575F6D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4. Raspoznavanje ambijenta – metode njegova olakšavanja</a:t>
            </a:r>
          </a:p>
          <a:p>
            <a:pPr marL="0" indent="0" algn="r">
              <a:buSzTx/>
              <a:buNone/>
              <a:defRPr b="1" sz="2000">
                <a:solidFill>
                  <a:srgbClr val="575F6D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27</a:t>
            </a:r>
            <a:r>
              <a:t>. XI.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 idx="4294967295"/>
          </p:nvPr>
        </p:nvSpPr>
        <p:spPr>
          <a:xfrm>
            <a:off x="304800" y="122237"/>
            <a:ext cx="7696200" cy="658311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Ponavljanje: središnji problemi montažnog prijelaza</a:t>
            </a:r>
          </a:p>
        </p:txBody>
      </p:sp>
      <p:sp>
        <p:nvSpPr>
          <p:cNvPr id="128" name="Shape 128"/>
          <p:cNvSpPr/>
          <p:nvPr>
            <p:ph type="body" idx="4294967295"/>
          </p:nvPr>
        </p:nvSpPr>
        <p:spPr>
          <a:xfrm>
            <a:off x="250825" y="953043"/>
            <a:ext cx="8364538" cy="590495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Tx/>
              <a:buNone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ŠTO MORAMO ODGONETNUTI NA MONTAŽNOM PRIJELAZU</a:t>
            </a:r>
          </a:p>
          <a:p>
            <a:pPr marL="273050" indent="-273050">
              <a:lnSpc>
                <a:spcPct val="90000"/>
              </a:lnSpc>
              <a:buChar char="○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A. </a:t>
            </a:r>
            <a:r>
              <a:rPr>
                <a:solidFill>
                  <a:srgbClr val="0000FF"/>
                </a:solidFill>
              </a:rPr>
              <a:t>identitet prizora</a:t>
            </a:r>
            <a:r>
              <a:t> (ambijenta, likova, zbivanja, stvari) - imamo li posla s istim prizorom ili s različitim prizorom (prizorni kontinuitet ili diskontinuitet)</a:t>
            </a:r>
          </a:p>
          <a:p>
            <a:pPr marL="273050" indent="-273050">
              <a:lnSpc>
                <a:spcPct val="90000"/>
              </a:lnSpc>
              <a:buChar char="○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B. Promatrački se </a:t>
            </a:r>
            <a:r>
              <a:rPr>
                <a:solidFill>
                  <a:srgbClr val="0000FF"/>
                </a:solidFill>
              </a:rPr>
              <a:t>orijentirati:</a:t>
            </a:r>
            <a:r>
              <a:t> kako se promatrački smještamo nakon montažnog prijelaza, s kojom prostornom orijentacijom (ili s kojom specifičnom dezorijentacijom)</a:t>
            </a:r>
            <a:endParaRPr>
              <a:solidFill>
                <a:srgbClr val="FF0000"/>
              </a:solidFill>
            </a:endParaRPr>
          </a:p>
          <a:p>
            <a:pPr marL="273050" indent="-273050">
              <a:lnSpc>
                <a:spcPct val="90000"/>
              </a:lnSpc>
              <a:buChar char="○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C. </a:t>
            </a:r>
            <a:r>
              <a:rPr>
                <a:solidFill>
                  <a:srgbClr val="3539C6"/>
                </a:solidFill>
              </a:rPr>
              <a:t>N</a:t>
            </a:r>
            <a:r>
              <a:rPr>
                <a:solidFill>
                  <a:srgbClr val="0000FF"/>
                </a:solidFill>
              </a:rPr>
              <a:t>a što da pazimo</a:t>
            </a:r>
            <a:r>
              <a:t> na montažnom prijelazu – čemu da poklonimo </a:t>
            </a:r>
            <a:r>
              <a:rPr>
                <a:solidFill>
                  <a:srgbClr val="0000FF"/>
                </a:solidFill>
              </a:rPr>
              <a:t>pozornost</a:t>
            </a:r>
            <a:r>
              <a:t> u novoj vizuri</a:t>
            </a:r>
          </a:p>
          <a:p>
            <a:pPr marL="273050" indent="-273050">
              <a:lnSpc>
                <a:spcPct val="90000"/>
              </a:lnSpc>
              <a:buChar char="○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D. Odgonetnuti u kakav se globalniji </a:t>
            </a:r>
            <a:r>
              <a:rPr>
                <a:solidFill>
                  <a:srgbClr val="282DB1"/>
                </a:solidFill>
              </a:rPr>
              <a:t>interes</a:t>
            </a:r>
            <a:r>
              <a:t> uklapa dani montažni prijelaz - što nam je promatrački “zadatak”</a:t>
            </a:r>
          </a:p>
          <a:p>
            <a:pPr>
              <a:lnSpc>
                <a:spcPct val="90000"/>
              </a:lnSpc>
              <a:buSzTx/>
              <a:buNone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ŠTO SVE MORAMO PREPOZNATI (IDENTIFICIRATI) NA MONTAŽNOM PRIJELAZU - TJ. s kojim se problemima suočava identifikacija, prepoznavanje prizora</a:t>
            </a:r>
          </a:p>
          <a:p>
            <a:pPr marL="228600" indent="-228600">
              <a:lnSpc>
                <a:spcPct val="90000"/>
              </a:lnSpc>
              <a:buSzPct val="100000"/>
              <a:buChar char="•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(a) prepoznavanje je li posrijedi isti ambijent, isti ali promatran u drugo vrijeme ili posve različit</a:t>
            </a:r>
          </a:p>
          <a:p>
            <a:pPr marL="228600" indent="-228600">
              <a:lnSpc>
                <a:spcPct val="90000"/>
              </a:lnSpc>
              <a:buSzPct val="100000"/>
              <a:buChar char="•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(b) prepoznavanje jesu li posrijedi isti likovi u uzastopnim kadrovim ili različiti</a:t>
            </a:r>
          </a:p>
          <a:p>
            <a:pPr marL="228600" indent="-228600">
              <a:lnSpc>
                <a:spcPct val="90000"/>
              </a:lnSpc>
              <a:buSzPct val="100000"/>
              <a:buChar char="•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(c) prepoznavanje jesu li posrijedi ista zbivanja od kadra do kadra, ili različita</a:t>
            </a:r>
          </a:p>
          <a:p>
            <a:pPr marL="228600" indent="-228600">
              <a:lnSpc>
                <a:spcPct val="90000"/>
              </a:lnSpc>
              <a:buSzPct val="100000"/>
              <a:buChar char="•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(d) prepoznavanje jesu li “obilježavajući predmeti” (rekvizita) isti ili različiti od kadra do kadra </a:t>
            </a:r>
          </a:p>
          <a:p>
            <a:pPr lvl="1" marL="842357" indent="-228599">
              <a:lnSpc>
                <a:spcPct val="90000"/>
              </a:lnSpc>
              <a:buSzPct val="100000"/>
              <a:buChar char="•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tri vrste rekvizite: scenska, osobna, režijska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 idx="4294967295"/>
          </p:nvPr>
        </p:nvSpPr>
        <p:spPr>
          <a:xfrm>
            <a:off x="209550" y="-1"/>
            <a:ext cx="8429625" cy="1013521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PROCES (AUTOMATSKE) IDENTIFIKACIJE AMBIJENTA</a:t>
            </a:r>
          </a:p>
        </p:txBody>
      </p:sp>
      <p:sp>
        <p:nvSpPr>
          <p:cNvPr id="131" name="Shape 131"/>
          <p:cNvSpPr/>
          <p:nvPr>
            <p:ph type="body" idx="4294967295"/>
          </p:nvPr>
        </p:nvSpPr>
        <p:spPr>
          <a:xfrm>
            <a:off x="152400" y="1076523"/>
            <a:ext cx="8610600" cy="5433815"/>
          </a:xfrm>
          <a:prstGeom prst="rect">
            <a:avLst/>
          </a:prstGeom>
        </p:spPr>
        <p:txBody>
          <a:bodyPr/>
          <a:lstStyle/>
          <a:p>
            <a:pPr marL="264858" indent="-264858" defTabSz="886968">
              <a:lnSpc>
                <a:spcPct val="90000"/>
              </a:lnSpc>
              <a:spcBef>
                <a:spcPts val="500"/>
              </a:spcBef>
              <a:buChar char="○"/>
              <a:defRPr sz="2328">
                <a:latin typeface="+mj-lt"/>
                <a:ea typeface="+mj-ea"/>
                <a:cs typeface="+mj-cs"/>
                <a:sym typeface="Times New Roman"/>
              </a:defRPr>
            </a:pPr>
            <a:r>
              <a:t>PRIMJER: https://www.youtube.com/watch?v=mehUC5l-lGM&amp;list=PLB2DE32871180A772</a:t>
            </a:r>
          </a:p>
          <a:p>
            <a:pPr marL="264858" indent="-264858" defTabSz="886968">
              <a:lnSpc>
                <a:spcPct val="90000"/>
              </a:lnSpc>
              <a:spcBef>
                <a:spcPts val="500"/>
              </a:spcBef>
              <a:buChar char="○"/>
              <a:defRPr sz="2328">
                <a:latin typeface="+mj-lt"/>
                <a:ea typeface="+mj-ea"/>
                <a:cs typeface="+mj-cs"/>
                <a:sym typeface="Times New Roman"/>
              </a:defRPr>
            </a:pPr>
            <a:r>
              <a:t>Čim počnemo gledati prizor u kadru mi odmah, na temelju i najoskudnijih elemenata, formiramo </a:t>
            </a:r>
            <a:r>
              <a:rPr i="1">
                <a:solidFill>
                  <a:srgbClr val="0000FF"/>
                </a:solidFill>
              </a:rPr>
              <a:t>neku predodžbu o tipu</a:t>
            </a:r>
            <a:r>
              <a:t> ambijenta</a:t>
            </a:r>
          </a:p>
          <a:p>
            <a:pPr marL="264858" indent="-264858" defTabSz="886968">
              <a:lnSpc>
                <a:spcPct val="90000"/>
              </a:lnSpc>
              <a:spcBef>
                <a:spcPts val="500"/>
              </a:spcBef>
              <a:buChar char="○"/>
              <a:defRPr sz="2328">
                <a:latin typeface="+mj-lt"/>
                <a:ea typeface="+mj-ea"/>
                <a:cs typeface="+mj-cs"/>
                <a:sym typeface="Times New Roman"/>
              </a:defRPr>
            </a:pPr>
            <a:r>
              <a:t>Kad polazno identificiramo ambijent u danome kadru (tj. kad formiramo ‘okvirnu predodžbu’ o tipu ambijenta) tada  </a:t>
            </a:r>
            <a:r>
              <a:rPr i="1">
                <a:solidFill>
                  <a:srgbClr val="0000FF"/>
                </a:solidFill>
              </a:rPr>
              <a:t>podrazumijevamo</a:t>
            </a:r>
            <a:r>
              <a:t> (</a:t>
            </a:r>
            <a:r>
              <a:rPr i="1">
                <a:solidFill>
                  <a:srgbClr val="0000FF"/>
                </a:solidFill>
              </a:rPr>
              <a:t>očekujemo</a:t>
            </a:r>
            <a:r>
              <a:t>) </a:t>
            </a:r>
            <a:r>
              <a:rPr i="1">
                <a:solidFill>
                  <a:srgbClr val="0000FF"/>
                </a:solidFill>
              </a:rPr>
              <a:t>i druge tipske sastavnice</a:t>
            </a:r>
            <a:r>
              <a:t> danog tipa ambijenta osim onih koje trenutno vidimo</a:t>
            </a:r>
          </a:p>
          <a:p>
            <a:pPr marL="264858" indent="-264858" defTabSz="886968">
              <a:lnSpc>
                <a:spcPct val="90000"/>
              </a:lnSpc>
              <a:spcBef>
                <a:spcPts val="500"/>
              </a:spcBef>
              <a:buChar char="○"/>
              <a:defRPr sz="2328">
                <a:latin typeface="+mj-lt"/>
                <a:ea typeface="+mj-ea"/>
                <a:cs typeface="+mj-cs"/>
                <a:sym typeface="Times New Roman"/>
              </a:defRPr>
            </a:pPr>
            <a:r>
              <a:t>U narednom kadru </a:t>
            </a:r>
            <a:r>
              <a:rPr i="1">
                <a:solidFill>
                  <a:srgbClr val="0000FF"/>
                </a:solidFill>
              </a:rPr>
              <a:t>procjenjujemo</a:t>
            </a:r>
            <a:r>
              <a:t> je li ono što u njemu vidimo od ambijenta </a:t>
            </a:r>
            <a:r>
              <a:rPr i="1">
                <a:solidFill>
                  <a:srgbClr val="0000FF"/>
                </a:solidFill>
              </a:rPr>
              <a:t>tipski spojivo (kompatibilno)</a:t>
            </a:r>
            <a:r>
              <a:t> s našom polaznom predodžbom ili je </a:t>
            </a:r>
            <a:r>
              <a:rPr i="1">
                <a:solidFill>
                  <a:srgbClr val="0000FF"/>
                </a:solidFill>
              </a:rPr>
              <a:t>tipski nespojivo (innkompatibilno) </a:t>
            </a:r>
            <a:r>
              <a:rPr i="1"/>
              <a:t>– </a:t>
            </a:r>
            <a:r>
              <a:t>tj. da li je vjerojatno da pripada danome tipu ambijenta ili vjerojatno pripada posve drugom ambijentu:</a:t>
            </a:r>
            <a:endParaRPr sz="2037"/>
          </a:p>
          <a:p>
            <a:pPr lvl="1" marL="620569" indent="-264858" defTabSz="886968">
              <a:lnSpc>
                <a:spcPct val="90000"/>
              </a:lnSpc>
              <a:spcBef>
                <a:spcPts val="400"/>
              </a:spcBef>
              <a:buFont typeface="Wingdings 2"/>
              <a:defRPr sz="1940">
                <a:latin typeface="+mj-lt"/>
                <a:ea typeface="+mj-ea"/>
                <a:cs typeface="+mj-cs"/>
                <a:sym typeface="Times New Roman"/>
              </a:defRPr>
            </a:pPr>
            <a:r>
              <a:t>je li prijelaz </a:t>
            </a:r>
            <a:r>
              <a:rPr i="1">
                <a:solidFill>
                  <a:srgbClr val="FF0000"/>
                </a:solidFill>
              </a:rPr>
              <a:t>unutarambijentalni</a:t>
            </a:r>
            <a:r>
              <a:rPr>
                <a:solidFill>
                  <a:srgbClr val="FF0000"/>
                </a:solidFill>
              </a:rPr>
              <a:t> </a:t>
            </a:r>
            <a:r>
              <a:t>– pa je vjerojatno riječ o istom prizoru</a:t>
            </a:r>
          </a:p>
          <a:p>
            <a:pPr lvl="1" marL="620569" indent="-264858" defTabSz="886968">
              <a:lnSpc>
                <a:spcPct val="90000"/>
              </a:lnSpc>
              <a:spcBef>
                <a:spcPts val="400"/>
              </a:spcBef>
              <a:buFont typeface="Wingdings 2"/>
              <a:defRPr sz="1940">
                <a:latin typeface="+mj-lt"/>
                <a:ea typeface="+mj-ea"/>
                <a:cs typeface="+mj-cs"/>
                <a:sym typeface="Times New Roman"/>
              </a:defRPr>
            </a:pPr>
            <a:r>
              <a:t>ili je </a:t>
            </a:r>
            <a:r>
              <a:rPr i="1">
                <a:solidFill>
                  <a:srgbClr val="FF0000"/>
                </a:solidFill>
              </a:rPr>
              <a:t>međuambijentalni </a:t>
            </a:r>
            <a:r>
              <a:t>-  pa je vjerojatno riječ o različitom prizoru, različitoj sceni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 idx="4294967295"/>
          </p:nvPr>
        </p:nvSpPr>
        <p:spPr>
          <a:xfrm>
            <a:off x="323850" y="0"/>
            <a:ext cx="7905750" cy="990600"/>
          </a:xfrm>
          <a:prstGeom prst="rect">
            <a:avLst/>
          </a:prstGeom>
        </p:spPr>
        <p:txBody>
          <a:bodyPr/>
          <a:lstStyle>
            <a:lvl1pPr>
              <a:defRPr sz="29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STANDARDNO UVOĐENJE AMBIJENTA</a:t>
            </a:r>
          </a:p>
        </p:txBody>
      </p:sp>
      <p:sp>
        <p:nvSpPr>
          <p:cNvPr id="134" name="Shape 134"/>
          <p:cNvSpPr/>
          <p:nvPr>
            <p:ph type="body" idx="4294967295"/>
          </p:nvPr>
        </p:nvSpPr>
        <p:spPr>
          <a:xfrm>
            <a:off x="228600" y="1295400"/>
            <a:ext cx="8534400" cy="5105400"/>
          </a:xfrm>
          <a:prstGeom prst="rect">
            <a:avLst/>
          </a:prstGeom>
        </p:spPr>
        <p:txBody>
          <a:bodyPr/>
          <a:lstStyle/>
          <a:p>
            <a:pPr lvl="4" marL="1462087" indent="-182562">
              <a:lnSpc>
                <a:spcPct val="90000"/>
              </a:lnSpc>
              <a:spcBef>
                <a:spcPts val="0"/>
              </a:spcBef>
              <a:buClr>
                <a:srgbClr val="BDCAE9"/>
              </a:buClr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PRIMJER: Uvođenje u ambijent  - </a:t>
            </a:r>
            <a:r>
              <a:rPr i="1"/>
              <a:t>Vertigo </a:t>
            </a:r>
            <a:r>
              <a:t>(https://www.youtube.com/watch?v=PTvn_t6XCg8)</a:t>
            </a:r>
          </a:p>
          <a:p>
            <a:pPr>
              <a:lnSpc>
                <a:spcPct val="90000"/>
              </a:lnSpc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Ambijent se uvodi često – </a:t>
            </a:r>
            <a:r>
              <a:rPr i="1">
                <a:solidFill>
                  <a:srgbClr val="FF0000"/>
                </a:solidFill>
              </a:rPr>
              <a:t>temeljnim kadrom</a:t>
            </a:r>
            <a:r>
              <a:rPr i="1"/>
              <a:t>, </a:t>
            </a:r>
            <a:r>
              <a:rPr i="1">
                <a:solidFill>
                  <a:srgbClr val="FF0000"/>
                </a:solidFill>
              </a:rPr>
              <a:t>orijentacijskim kadrom</a:t>
            </a:r>
            <a:endParaRPr i="1">
              <a:solidFill>
                <a:srgbClr val="FF0000"/>
              </a:solidFill>
            </a:endParaRP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i="1" sz="20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orijentacijski kadar, temeljni kadar </a:t>
            </a:r>
            <a:r>
              <a:rPr i="0">
                <a:solidFill>
                  <a:srgbClr val="000000"/>
                </a:solidFill>
              </a:rPr>
              <a:t>(eng. </a:t>
            </a:r>
            <a:r>
              <a:rPr>
                <a:solidFill>
                  <a:srgbClr val="0000FF"/>
                </a:solidFill>
              </a:rPr>
              <a:t>establishing shot</a:t>
            </a:r>
            <a:r>
              <a:rPr i="0">
                <a:solidFill>
                  <a:srgbClr val="000000"/>
                </a:solidFill>
              </a:rPr>
              <a:t>)</a:t>
            </a:r>
            <a:r>
              <a:rPr>
                <a:solidFill>
                  <a:srgbClr val="000000"/>
                </a:solidFill>
              </a:rPr>
              <a:t> - </a:t>
            </a:r>
            <a:r>
              <a:rPr i="0">
                <a:solidFill>
                  <a:srgbClr val="000000"/>
                </a:solidFill>
              </a:rPr>
              <a:t>kadar koji obuhvaća veći, ili najvažniji dio ambijenta (i važne prizorne situacije) </a:t>
            </a:r>
          </a:p>
          <a:p>
            <a:pPr>
              <a:lnSpc>
                <a:spcPct val="90000"/>
              </a:lnSpc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Zašto je početak scene s temeljnim kadrom koristan?</a:t>
            </a:r>
          </a:p>
          <a:p>
            <a:pPr>
              <a:lnSpc>
                <a:spcPct val="90000"/>
              </a:lnSpc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U njemu se može razabrati sve što dostatno tipski specificira ambijent – identifikacija ambijenta je pouzdanija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Tj. vidi se većina sastojaka ambijenta, njihov konkretni prostorni raspored (uzajamni razmještaj)</a:t>
            </a:r>
          </a:p>
          <a:p>
            <a:pPr>
              <a:lnSpc>
                <a:spcPct val="90000"/>
              </a:lnSpc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U sljedećim, bližim, kadrovima istog prizora razabire se ono što se je već vidjelo u orijentacijskom kadru, potvrda istovjetnosti je konkretnija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Omogućava nam pojedinačnu (ne samo tipsku) identifikaciju ambijentalne (prizorne) istovjetnosti onoga što vidimo u uzastopnim kadrovima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6" dur="500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 idx="4294967295"/>
          </p:nvPr>
        </p:nvSpPr>
        <p:spPr>
          <a:xfrm>
            <a:off x="457200" y="0"/>
            <a:ext cx="7467600" cy="9144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DODATNA DVA OBLIKA POVEZIVANJA AMBIJENATA U DVA UZASTOPNA KADRA:</a:t>
            </a:r>
          </a:p>
        </p:txBody>
      </p:sp>
      <p:sp>
        <p:nvSpPr>
          <p:cNvPr id="137" name="Shape 137"/>
          <p:cNvSpPr/>
          <p:nvPr>
            <p:ph type="body" idx="4294967295"/>
          </p:nvPr>
        </p:nvSpPr>
        <p:spPr>
          <a:xfrm>
            <a:off x="304800" y="990600"/>
            <a:ext cx="8362950" cy="5638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A) načelo </a:t>
            </a:r>
            <a:r>
              <a:rPr i="1">
                <a:solidFill>
                  <a:srgbClr val="0000FF"/>
                </a:solidFill>
              </a:rPr>
              <a:t>ambijentalnog orijentira </a:t>
            </a:r>
            <a:r>
              <a:rPr>
                <a:solidFill>
                  <a:srgbClr val="0000FF"/>
                </a:solidFill>
              </a:rPr>
              <a:t>/ </a:t>
            </a:r>
            <a:r>
              <a:rPr i="1">
                <a:solidFill>
                  <a:srgbClr val="0000FF"/>
                </a:solidFill>
              </a:rPr>
              <a:t>ambijentalnog preklapanja</a:t>
            </a:r>
            <a:endParaRPr>
              <a:solidFill>
                <a:srgbClr val="0000FF"/>
              </a:solidFill>
            </a:endParaRPr>
          </a:p>
          <a:p>
            <a:pPr lvl="1" marL="639762" indent="-273050">
              <a:lnSpc>
                <a:spcPct val="90000"/>
              </a:lnSpc>
              <a:spcBef>
                <a:spcPts val="500"/>
              </a:spcBef>
              <a:buFont typeface="Wingdings 2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u oba nadovezana kadra vidi se </a:t>
            </a:r>
            <a:r>
              <a:rPr i="1"/>
              <a:t>isti uočljiv/zapamtljiv dio</a:t>
            </a:r>
            <a:r>
              <a:t> ambijenta </a:t>
            </a:r>
            <a:endParaRPr i="1">
              <a:solidFill>
                <a:srgbClr val="D2611C"/>
              </a:solidFill>
            </a:endParaRPr>
          </a:p>
          <a:p>
            <a:pPr lvl="3" marL="1187450" indent="-182562">
              <a:lnSpc>
                <a:spcPct val="90000"/>
              </a:lnSpc>
              <a:spcBef>
                <a:spcPts val="0"/>
              </a:spcBef>
              <a:buClr>
                <a:srgbClr val="FEC3AE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Stol u prethodnom primjeru.</a:t>
            </a:r>
          </a:p>
          <a:p>
            <a:pPr lvl="3" marL="1187450" indent="-182562">
              <a:lnSpc>
                <a:spcPct val="90000"/>
              </a:lnSpc>
              <a:spcBef>
                <a:spcPts val="0"/>
              </a:spcBef>
              <a:buClr>
                <a:srgbClr val="FEC3AE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Podnaslovnica u </a:t>
            </a:r>
            <a:r>
              <a:rPr i="1"/>
              <a:t>Građaninu Kaneu – </a:t>
            </a:r>
            <a:r>
              <a:t>toranj s osvjetljenim prozorom (https://www.youtube.com/watch?v=-r0b_XeRkG4&amp;list=PLm-Ki04Ch7aD1i1WRLmbCqDS2OfrWYEJu)</a:t>
            </a:r>
          </a:p>
          <a:p>
            <a:pPr>
              <a:lnSpc>
                <a:spcPct val="90000"/>
              </a:lnSpc>
              <a:buChar char="○"/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B) načelo </a:t>
            </a:r>
            <a:r>
              <a:rPr i="1">
                <a:solidFill>
                  <a:srgbClr val="0000FF"/>
                </a:solidFill>
              </a:rPr>
              <a:t>prethodne upoznatosti s ambijentom  + ambijentalna kompatibilnost</a:t>
            </a:r>
            <a:endParaRPr i="1">
              <a:solidFill>
                <a:srgbClr val="0000FF"/>
              </a:solidFill>
            </a:endParaRPr>
          </a:p>
          <a:p>
            <a:pPr lvl="1" marL="639762" indent="-273050">
              <a:lnSpc>
                <a:spcPct val="90000"/>
              </a:lnSpc>
              <a:spcBef>
                <a:spcPts val="500"/>
              </a:spcBef>
              <a:buFont typeface="Wingdings 2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Kad već scena traje (pratimo isti prizor kroz niz kadrova) – kad smo dakle već upoznati s ambijentom s različitih vizura, daljnje vizurne fragmente ambijenta prihvaćamo kao ‘isti ambijent’ – ako je kompatibilnost očuvana 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Ne mora odgovarati  snimateljskoj situaciji – onoj na objektu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5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896111">
              <a:defRPr sz="294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KAKO SE POVIJESNO KORISTILO NAČELO AMBIJENTALNE KOMPATIBILNOSTI</a:t>
            </a:r>
          </a:p>
        </p:txBody>
      </p:sp>
      <p:sp>
        <p:nvSpPr>
          <p:cNvPr id="140" name="Shape 140"/>
          <p:cNvSpPr/>
          <p:nvPr>
            <p:ph type="body" idx="4294967295"/>
          </p:nvPr>
        </p:nvSpPr>
        <p:spPr>
          <a:xfrm>
            <a:off x="304800" y="1719262"/>
            <a:ext cx="8382000" cy="5138738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1. Konstrukcija ‘nepostojećeg ambijenta’ od različitih lokacija uz korištenje načela kompatibilnosti</a:t>
            </a:r>
          </a:p>
          <a:p>
            <a:pPr>
              <a:buChar char="○"/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Kulješovljevi eksperimenti – Kulješovljeva ‘kreativna geografija’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300">
                <a:latin typeface="+mj-lt"/>
                <a:ea typeface="+mj-ea"/>
                <a:cs typeface="+mj-cs"/>
                <a:sym typeface="Times New Roman"/>
              </a:defRPr>
            </a:pPr>
            <a:r>
              <a:t>Ulomci iz Kulješovljevog članka</a:t>
            </a:r>
          </a:p>
          <a:p>
            <a:pPr>
              <a:buChar char="○"/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Scenografska konstrukcija ambijenta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PRIMJER: </a:t>
            </a:r>
            <a:r>
              <a:rPr i="1"/>
              <a:t>Američka noć</a:t>
            </a:r>
            <a:r>
              <a:t>, F. Truffaut – fragmentarno iskonstruiran ambijent (ch. 16)</a:t>
            </a:r>
          </a:p>
          <a:p>
            <a:pPr>
              <a:buSzTx/>
              <a:buNone/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2. Nadrealističko iznevjerenje pripremljena načela kompatibilnosti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PRIMJER: </a:t>
            </a:r>
            <a:r>
              <a:rPr i="1"/>
              <a:t>Andaluzijski pas, </a:t>
            </a:r>
            <a:r>
              <a:t>L. Buñuel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500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KASNIJE PREPOZNAVANJE RANIJE VIĐENOG AMBIJENTA</a:t>
            </a:r>
          </a:p>
        </p:txBody>
      </p:sp>
      <p:sp>
        <p:nvSpPr>
          <p:cNvPr id="143" name="Shape 143"/>
          <p:cNvSpPr/>
          <p:nvPr>
            <p:ph type="body" idx="4294967295"/>
          </p:nvPr>
        </p:nvSpPr>
        <p:spPr>
          <a:xfrm>
            <a:off x="228600" y="1600200"/>
            <a:ext cx="8382000" cy="5257800"/>
          </a:xfrm>
          <a:prstGeom prst="rect">
            <a:avLst/>
          </a:prstGeom>
        </p:spPr>
        <p:txBody>
          <a:bodyPr/>
          <a:lstStyle/>
          <a:p>
            <a:pPr algn="r"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PRIMJER:  </a:t>
            </a:r>
            <a:r>
              <a:rPr i="1"/>
              <a:t>Pomračina, </a:t>
            </a:r>
            <a:r>
              <a:t>Michelangela Antonionija (mjesto  sastanka, 1.28/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Problem može biti naknadno, nakon dosta filma, prepoznavanje ambijenta kojeg se vidjelo samo u jednoj sceni puno ranije u filmu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Kako prepoznati je li u pitanju isti ambijent, nakon više različitih ambijenata koje smo u međuvremenu vidjeli?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Prepoznavanje se osigurava: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(a) tako da se ponovno uvede u isti ambijent doslovno istovjetnim kadrom (ista vizura na taj ambijent ili njegov dio) ili opisnim nizom koji ponavlja istovjetne sastojke prethodbnog opisnog niza (slučaj s </a:t>
            </a:r>
            <a:r>
              <a:rPr i="1"/>
              <a:t>Pomrčinom</a:t>
            </a:r>
            <a:r>
              <a:t>) – “amblematični kadar”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(b) ambijent se ponovno uvede tako da se vidi sastojak koji ga je zapamtljivo individualno karakterizirao (pomoću ključnog obilježja ambijenta) – bez obzira na vizuru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 idx="4294967295"/>
          </p:nvPr>
        </p:nvSpPr>
        <p:spPr>
          <a:xfrm>
            <a:off x="304800" y="0"/>
            <a:ext cx="7543800" cy="1295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SAŽETAK: VIDOVI TIPSKE AMBIJENTALNE KOMPATIBILNOSTI</a:t>
            </a:r>
          </a:p>
        </p:txBody>
      </p:sp>
      <p:sp>
        <p:nvSpPr>
          <p:cNvPr id="146" name="Shape 146"/>
          <p:cNvSpPr/>
          <p:nvPr>
            <p:ph type="body" idx="4294967295"/>
          </p:nvPr>
        </p:nvSpPr>
        <p:spPr>
          <a:xfrm>
            <a:off x="381000" y="1371600"/>
            <a:ext cx="8229600" cy="5029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 sz="26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Arhitektonska kompatibilnost </a:t>
            </a:r>
            <a:r>
              <a:rPr>
                <a:solidFill>
                  <a:srgbClr val="000000"/>
                </a:solidFill>
              </a:rPr>
              <a:t>– arhitektura pozadine pripada istotipskom – moguće jedinstvenom - arhitektonskomkompleksu</a:t>
            </a:r>
          </a:p>
          <a:p>
            <a:pPr>
              <a:lnSpc>
                <a:spcPct val="90000"/>
              </a:lnSpc>
              <a:buChar char="○"/>
              <a:defRPr sz="26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Kompatibilnost scenske rekvizite </a:t>
            </a:r>
            <a:r>
              <a:rPr>
                <a:solidFill>
                  <a:srgbClr val="000000"/>
                </a:solidFill>
              </a:rPr>
              <a:t>– predmeta koji karakteriziraju ambijent</a:t>
            </a:r>
          </a:p>
          <a:p>
            <a:pPr>
              <a:lnSpc>
                <a:spcPct val="90000"/>
              </a:lnSpc>
              <a:buChar char="○"/>
              <a:defRPr sz="26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Kompatibilnost rasporeda predmeta</a:t>
            </a:r>
            <a:r>
              <a:rPr>
                <a:solidFill>
                  <a:srgbClr val="000000"/>
                </a:solidFill>
              </a:rPr>
              <a:t> – raspored predmeta u ambijentu je isti kao u prethodnom kadru (ako gledamo iz različitih kutova)</a:t>
            </a:r>
          </a:p>
          <a:p>
            <a:pPr>
              <a:lnSpc>
                <a:spcPct val="90000"/>
              </a:lnSpc>
              <a:buChar char="○"/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 </a:t>
            </a:r>
            <a:r>
              <a:rPr>
                <a:solidFill>
                  <a:srgbClr val="0000FF"/>
                </a:solidFill>
              </a:rPr>
              <a:t>Krajolična kompatibilnost </a:t>
            </a:r>
            <a:r>
              <a:t>(kompatibilnost ambijentalne okoline: onoga što se vidi kroz otvore - prozore, vrata - ili u pozadini neposrednog ambijente)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U SLJEDEĆEM PREDAVANJU:</a:t>
            </a:r>
          </a:p>
        </p:txBody>
      </p:sp>
      <p:sp>
        <p:nvSpPr>
          <p:cNvPr id="149" name="Shape 149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>
            <a:lvl1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Vidovi ambijentalne atmosfere i njihova važnost u montažnom povezivanju i razdvajanju prizora (scena)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