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8CC"/>
          </a:solidFill>
        </a:fill>
      </a:tcStyle>
    </a:wholeTbl>
    <a:band2H>
      <a:tcTxStyle b="def" i="def"/>
      <a:tcStyle>
        <a:tcBdr/>
        <a:fill>
          <a:solidFill>
            <a:srgbClr val="FFED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 b="def" i="def"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3D9EA"/>
          </a:solidFill>
        </a:fill>
      </a:tcStyle>
    </a:wholeTbl>
    <a:band2H>
      <a:tcTxStyle b="def" i="def"/>
      <a:tcStyle>
        <a:tcBdr/>
        <a:fill>
          <a:solidFill>
            <a:srgbClr val="EAED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Shape 1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" name="Shape 1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" name="Shape 1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27" name="Shape 2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28" name="Shape 28"/>
          <p:cNvSpPr/>
          <p:nvPr/>
        </p:nvSpPr>
        <p:spPr>
          <a:xfrm>
            <a:off x="990599" y="0"/>
            <a:ext cx="182566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29" name="Shape 29"/>
          <p:cNvSpPr/>
          <p:nvPr/>
        </p:nvSpPr>
        <p:spPr>
          <a:xfrm>
            <a:off x="1141412" y="0"/>
            <a:ext cx="230190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30" name="Shape 30"/>
          <p:cNvSpPr/>
          <p:nvPr/>
        </p:nvSpPr>
        <p:spPr>
          <a:xfrm flipH="1">
            <a:off x="106361" y="0"/>
            <a:ext cx="5" cy="6858001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1" name="Shape 31"/>
          <p:cNvSpPr/>
          <p:nvPr/>
        </p:nvSpPr>
        <p:spPr>
          <a:xfrm flipH="1">
            <a:off x="914398" y="0"/>
            <a:ext cx="5" cy="6858001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2" name="Shape 32"/>
          <p:cNvSpPr/>
          <p:nvPr/>
        </p:nvSpPr>
        <p:spPr>
          <a:xfrm flipH="1">
            <a:off x="854073" y="0"/>
            <a:ext cx="5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3" name="Shape 33"/>
          <p:cNvSpPr/>
          <p:nvPr/>
        </p:nvSpPr>
        <p:spPr>
          <a:xfrm flipH="1">
            <a:off x="1727198" y="0"/>
            <a:ext cx="5" cy="6858001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4" name="Shape 34"/>
          <p:cNvSpPr/>
          <p:nvPr/>
        </p:nvSpPr>
        <p:spPr>
          <a:xfrm flipH="1">
            <a:off x="1066798" y="0"/>
            <a:ext cx="5" cy="6858001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5" name="Shape 35"/>
          <p:cNvSpPr/>
          <p:nvPr/>
        </p:nvSpPr>
        <p:spPr>
          <a:xfrm flipH="1">
            <a:off x="9113835" y="0"/>
            <a:ext cx="4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6" name="Shape 36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37" name="Shape 37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38" name="Shape 38"/>
          <p:cNvSpPr/>
          <p:nvPr/>
        </p:nvSpPr>
        <p:spPr>
          <a:xfrm>
            <a:off x="1309687" y="4867275"/>
            <a:ext cx="641355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39" name="Shape 39"/>
          <p:cNvSpPr/>
          <p:nvPr/>
        </p:nvSpPr>
        <p:spPr>
          <a:xfrm>
            <a:off x="1090612" y="5500687"/>
            <a:ext cx="138117" cy="136529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40" name="Shape 40"/>
          <p:cNvSpPr/>
          <p:nvPr/>
        </p:nvSpPr>
        <p:spPr>
          <a:xfrm>
            <a:off x="1663699" y="5788023"/>
            <a:ext cx="274641" cy="27464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41" name="Shape 41"/>
          <p:cNvSpPr/>
          <p:nvPr/>
        </p:nvSpPr>
        <p:spPr>
          <a:xfrm>
            <a:off x="1904999" y="4495798"/>
            <a:ext cx="365129" cy="365129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xfrm>
            <a:off x="1476198" y="5034281"/>
            <a:ext cx="308329" cy="30733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575F6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57" name="Shape 5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58" name="Shape 58"/>
          <p:cNvSpPr/>
          <p:nvPr/>
        </p:nvSpPr>
        <p:spPr>
          <a:xfrm>
            <a:off x="990599" y="0"/>
            <a:ext cx="182566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59" name="Shape 59"/>
          <p:cNvSpPr/>
          <p:nvPr/>
        </p:nvSpPr>
        <p:spPr>
          <a:xfrm>
            <a:off x="1141412" y="0"/>
            <a:ext cx="230190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0" name="Shape 60"/>
          <p:cNvSpPr/>
          <p:nvPr/>
        </p:nvSpPr>
        <p:spPr>
          <a:xfrm flipH="1">
            <a:off x="106361" y="0"/>
            <a:ext cx="5" cy="6858001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1" name="Shape 61"/>
          <p:cNvSpPr/>
          <p:nvPr/>
        </p:nvSpPr>
        <p:spPr>
          <a:xfrm flipH="1">
            <a:off x="914398" y="0"/>
            <a:ext cx="5" cy="6858001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2" name="Shape 62"/>
          <p:cNvSpPr/>
          <p:nvPr/>
        </p:nvSpPr>
        <p:spPr>
          <a:xfrm flipH="1">
            <a:off x="854073" y="0"/>
            <a:ext cx="5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3" name="Shape 63"/>
          <p:cNvSpPr/>
          <p:nvPr/>
        </p:nvSpPr>
        <p:spPr>
          <a:xfrm flipH="1">
            <a:off x="1727198" y="0"/>
            <a:ext cx="5" cy="6858001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4" name="Shape 64"/>
          <p:cNvSpPr/>
          <p:nvPr/>
        </p:nvSpPr>
        <p:spPr>
          <a:xfrm flipH="1">
            <a:off x="1066798" y="0"/>
            <a:ext cx="5" cy="6858001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5" name="Shape 65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6" name="Shape 66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7" name="Shape 67"/>
          <p:cNvSpPr/>
          <p:nvPr/>
        </p:nvSpPr>
        <p:spPr>
          <a:xfrm>
            <a:off x="1323974" y="4867275"/>
            <a:ext cx="642941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8" name="Shape 68"/>
          <p:cNvSpPr/>
          <p:nvPr/>
        </p:nvSpPr>
        <p:spPr>
          <a:xfrm>
            <a:off x="1090612" y="5500687"/>
            <a:ext cx="138117" cy="136529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9" name="Shape 69"/>
          <p:cNvSpPr/>
          <p:nvPr/>
        </p:nvSpPr>
        <p:spPr>
          <a:xfrm>
            <a:off x="1663699" y="5791198"/>
            <a:ext cx="274641" cy="27464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70" name="Shape 70"/>
          <p:cNvSpPr/>
          <p:nvPr/>
        </p:nvSpPr>
        <p:spPr>
          <a:xfrm>
            <a:off x="1879599" y="4479923"/>
            <a:ext cx="365129" cy="365129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71" name="Shape 71"/>
          <p:cNvSpPr/>
          <p:nvPr/>
        </p:nvSpPr>
        <p:spPr>
          <a:xfrm flipH="1">
            <a:off x="9097960" y="0"/>
            <a:ext cx="4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2" name="Shape 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39D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/>
          <p:nvPr>
            <p:ph type="sldNum" sz="quarter" idx="2"/>
          </p:nvPr>
        </p:nvSpPr>
        <p:spPr>
          <a:xfrm>
            <a:off x="1490485" y="5034281"/>
            <a:ext cx="308330" cy="30733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Shape 8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 flipH="1">
            <a:off x="8762998" y="0"/>
            <a:ext cx="5" cy="6858001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1" name="Shape 91"/>
          <p:cNvSpPr/>
          <p:nvPr/>
        </p:nvSpPr>
        <p:spPr>
          <a:xfrm flipH="1">
            <a:off x="6248397" y="0"/>
            <a:ext cx="5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2" name="Shape 92"/>
          <p:cNvSpPr/>
          <p:nvPr/>
        </p:nvSpPr>
        <p:spPr>
          <a:xfrm flipH="1">
            <a:off x="6192836" y="0"/>
            <a:ext cx="5" cy="6858001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Shape 93"/>
          <p:cNvSpPr/>
          <p:nvPr/>
        </p:nvSpPr>
        <p:spPr>
          <a:xfrm flipH="1">
            <a:off x="8991598" y="0"/>
            <a:ext cx="5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4" name="Shape 9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95" name="Shape 95"/>
          <p:cNvSpPr/>
          <p:nvPr/>
        </p:nvSpPr>
        <p:spPr>
          <a:xfrm flipH="1">
            <a:off x="8915398" y="0"/>
            <a:ext cx="5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6" name="Shape 96"/>
          <p:cNvSpPr/>
          <p:nvPr/>
        </p:nvSpPr>
        <p:spPr>
          <a:xfrm>
            <a:off x="8156574" y="5714998"/>
            <a:ext cx="549279" cy="549279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97" name="Shape 9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" name="Shape 9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" name="Shape 9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 flipH="1">
            <a:off x="8762998" y="0"/>
            <a:ext cx="5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7" name="Shape 107"/>
          <p:cNvSpPr/>
          <p:nvPr/>
        </p:nvSpPr>
        <p:spPr>
          <a:xfrm>
            <a:off x="8156574" y="5714998"/>
            <a:ext cx="549279" cy="549279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08" name="Shape 108"/>
          <p:cNvSpPr/>
          <p:nvPr/>
        </p:nvSpPr>
        <p:spPr>
          <a:xfrm flipH="1">
            <a:off x="8991598" y="0"/>
            <a:ext cx="5" cy="685800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9" name="Shape 10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10" name="Shape 110"/>
          <p:cNvSpPr/>
          <p:nvPr/>
        </p:nvSpPr>
        <p:spPr>
          <a:xfrm flipH="1">
            <a:off x="8915398" y="0"/>
            <a:ext cx="5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1" name="Shape 111"/>
          <p:cNvSpPr/>
          <p:nvPr/>
        </p:nvSpPr>
        <p:spPr>
          <a:xfrm flipH="1">
            <a:off x="6248397" y="0"/>
            <a:ext cx="5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2" name="Shape 112"/>
          <p:cNvSpPr/>
          <p:nvPr/>
        </p:nvSpPr>
        <p:spPr>
          <a:xfrm flipH="1">
            <a:off x="6192836" y="0"/>
            <a:ext cx="5" cy="6858001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3" name="Shape 11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4" name="Shape 1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Shape 1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sldNum" sz="quarter" idx="2"/>
          </p:nvPr>
        </p:nvSpPr>
        <p:spPr>
          <a:xfrm>
            <a:off x="8280223" y="5840731"/>
            <a:ext cx="308329" cy="30733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H="1">
            <a:off x="8762998" y="0"/>
            <a:ext cx="5" cy="6858001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" name="Shape 3"/>
          <p:cNvSpPr/>
          <p:nvPr/>
        </p:nvSpPr>
        <p:spPr>
          <a:xfrm flipH="1">
            <a:off x="76198" y="0"/>
            <a:ext cx="5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" name="Shape 4"/>
          <p:cNvSpPr/>
          <p:nvPr/>
        </p:nvSpPr>
        <p:spPr>
          <a:xfrm flipH="1">
            <a:off x="8991598" y="0"/>
            <a:ext cx="5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" name="Shap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" name="Shape 6"/>
          <p:cNvSpPr/>
          <p:nvPr/>
        </p:nvSpPr>
        <p:spPr>
          <a:xfrm flipH="1">
            <a:off x="8915398" y="0"/>
            <a:ext cx="5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" name="Shape 7"/>
          <p:cNvSpPr/>
          <p:nvPr/>
        </p:nvSpPr>
        <p:spPr>
          <a:xfrm>
            <a:off x="8156574" y="5714998"/>
            <a:ext cx="549279" cy="549279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8" name="Shape 8"/>
          <p:cNvSpPr/>
          <p:nvPr>
            <p:ph type="title"/>
          </p:nvPr>
        </p:nvSpPr>
        <p:spPr>
          <a:xfrm>
            <a:off x="457200" y="0"/>
            <a:ext cx="7467600" cy="1417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457200" y="1600200"/>
            <a:ext cx="7467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" name="Shape 10"/>
          <p:cNvSpPr/>
          <p:nvPr>
            <p:ph type="sldNum" sz="quarter" idx="2"/>
          </p:nvPr>
        </p:nvSpPr>
        <p:spPr>
          <a:xfrm>
            <a:off x="8280223" y="5840732"/>
            <a:ext cx="308329" cy="3073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ctr">
              <a:defRPr b="1" sz="14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titleStyle>
    <p:bodyStyle>
      <a:lvl1pPr marL="273050" marR="0" indent="-273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678769" marR="0" indent="-31205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8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914400" marR="0" indent="-18256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1223962" marR="0" indent="-2190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15533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20105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24677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29249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3382166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 idx="4294967295"/>
          </p:nvPr>
        </p:nvSpPr>
        <p:spPr>
          <a:xfrm>
            <a:off x="2285999" y="3124199"/>
            <a:ext cx="6172202" cy="1893891"/>
          </a:xfrm>
          <a:prstGeom prst="rect">
            <a:avLst/>
          </a:prstGeom>
        </p:spPr>
        <p:txBody>
          <a:bodyPr/>
          <a:lstStyle/>
          <a:p>
            <a:pPr>
              <a:defRPr b="1"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HRVOJE TURKOVIĆ</a:t>
            </a:r>
            <a:br/>
            <a:r>
              <a:t>TEORIJA MONTAŽE I (2015-2016)</a:t>
            </a:r>
          </a:p>
        </p:txBody>
      </p:sp>
      <p:sp>
        <p:nvSpPr>
          <p:cNvPr id="132" name="Shape 132"/>
          <p:cNvSpPr/>
          <p:nvPr>
            <p:ph type="body" sz="quarter" idx="4294967295"/>
          </p:nvPr>
        </p:nvSpPr>
        <p:spPr>
          <a:xfrm>
            <a:off x="2230437" y="5105400"/>
            <a:ext cx="6172203" cy="13716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 sz="2000">
                <a:solidFill>
                  <a:srgbClr val="575F6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 Kadar i rez: problem montažnog problem montažnog prijelaza</a:t>
            </a:r>
          </a:p>
          <a:p>
            <a:pPr marL="0" indent="0" algn="r">
              <a:buSzTx/>
              <a:buNone/>
              <a:defRPr b="1" sz="2000">
                <a:solidFill>
                  <a:srgbClr val="575F6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20. X. 2015</a:t>
            </a:r>
            <a:r>
              <a:rPr sz="1800"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title" idx="4294967295"/>
          </p:nvPr>
        </p:nvSpPr>
        <p:spPr>
          <a:xfrm>
            <a:off x="457200" y="122235"/>
            <a:ext cx="7543800" cy="639767"/>
          </a:xfrm>
          <a:prstGeom prst="rect">
            <a:avLst/>
          </a:prstGeom>
        </p:spPr>
        <p:txBody>
          <a:bodyPr/>
          <a:lstStyle>
            <a:lvl1pPr>
              <a:defRPr sz="2900"/>
            </a:lvl1pPr>
          </a:lstStyle>
          <a:p>
            <a:pPr/>
            <a:r>
              <a:t>PLAN DALJIH PREDAVANJA</a:t>
            </a:r>
          </a:p>
        </p:txBody>
      </p:sp>
      <p:sp>
        <p:nvSpPr>
          <p:cNvPr id="163" name="Shape 163"/>
          <p:cNvSpPr/>
          <p:nvPr>
            <p:ph type="body" idx="4294967295"/>
          </p:nvPr>
        </p:nvSpPr>
        <p:spPr>
          <a:xfrm>
            <a:off x="179385" y="990600"/>
            <a:ext cx="8659818" cy="5867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○"/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 Ustanoviti koji se sve uvjeti moraju ispuniti da bismo na montažnom prijelazu prepoznavali (identificirali):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Ambijent 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rgbClr val="E0752F"/>
              </a:buClr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kao isti, kao isti u različito vrijeme, ili kao različit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b) likove 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rgbClr val="E0752F"/>
              </a:buClr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kao iste, kao iste u različito vrijeme, kao različite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c) zbivanje 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rgbClr val="E0752F"/>
              </a:buClr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kao isto nadovezano zbivanje, kao isto ali nenadovezano zbivanje ili kao posve različito zbivanje</a:t>
            </a:r>
          </a:p>
          <a:p>
            <a:pPr>
              <a:lnSpc>
                <a:spcPct val="90000"/>
              </a:lnSpc>
              <a:buChar char="○"/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 Ustanoviti kako se premiješta točka promatranja na montažnom prijelazu i što uvjetuje njezino premiještanje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Kako se upravlja promatračkom orijentacijom od kadra do kadra (rampa) </a:t>
            </a:r>
          </a:p>
          <a:p>
            <a:pPr>
              <a:lnSpc>
                <a:spcPct val="90000"/>
              </a:lnSpc>
              <a:buChar char="○"/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 Ustanoviti kako se upravlja pažnjom unutar kadra i na prijelazu s kadra na kadar i koji su razlozi za prebacivanje pažnje (motivacija reza)</a:t>
            </a:r>
          </a:p>
          <a:p>
            <a:pPr>
              <a:lnSpc>
                <a:spcPct val="90000"/>
              </a:lnSpc>
              <a:buChar char="○"/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4. Kako kontekst sklopova, šireg izlagačkog konteksta, utječe na uvjete koji se moraju osigurati na montažnim prijelazima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defRPr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LITERATURA UZ OVO PREDAVANJE:</a:t>
            </a:r>
          </a:p>
        </p:txBody>
      </p:sp>
      <p:sp>
        <p:nvSpPr>
          <p:cNvPr id="166" name="Shape 166"/>
          <p:cNvSpPr/>
          <p:nvPr>
            <p:ph type="body" idx="4294967295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/>
          <a:lstStyle>
            <a:lvl1pPr marL="364066" indent="-364066">
              <a:buChar char="○"/>
              <a:defRPr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“montažni prijelaz” i “rez” – Filmska enciklopedija 2, Zagreb: Jugoslavenski leksikografski zavod “Miroslav Krleža”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 idx="4294967295"/>
          </p:nvPr>
        </p:nvSpPr>
        <p:spPr>
          <a:xfrm>
            <a:off x="457200" y="274635"/>
            <a:ext cx="7467600" cy="639767"/>
          </a:xfrm>
          <a:prstGeom prst="rect">
            <a:avLst/>
          </a:prstGeom>
        </p:spPr>
        <p:txBody>
          <a:bodyPr/>
          <a:lstStyle>
            <a:lvl1pPr>
              <a:defRPr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TEMELJNI POJMOVI - SHEMA</a:t>
            </a:r>
          </a:p>
        </p:txBody>
      </p:sp>
      <p:sp>
        <p:nvSpPr>
          <p:cNvPr id="135" name="Shape 135"/>
          <p:cNvSpPr/>
          <p:nvPr>
            <p:ph type="body" idx="4294967295"/>
          </p:nvPr>
        </p:nvSpPr>
        <p:spPr>
          <a:xfrm>
            <a:off x="228600" y="990600"/>
            <a:ext cx="8458200" cy="5867400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>
                <a:latin typeface="Latha"/>
                <a:ea typeface="Latha"/>
                <a:cs typeface="Latha"/>
                <a:sym typeface="Latha"/>
              </a:defRPr>
            </a:pPr>
            <a:r>
              <a:t>		prizor                                          točka promatranja                              </a:t>
            </a:r>
            <a:endParaRPr sz="1800"/>
          </a:p>
          <a:p>
            <a:pPr>
              <a:buSzTx/>
              <a:buNone/>
              <a:defRPr sz="2000">
                <a:latin typeface="Latha"/>
                <a:ea typeface="Latha"/>
                <a:cs typeface="Latha"/>
                <a:sym typeface="Latha"/>
              </a:defRPr>
            </a:pPr>
            <a:r>
              <a:t>                                         </a:t>
            </a:r>
            <a:r>
              <a:rPr sz="2400"/>
              <a:t>vizura</a:t>
            </a:r>
            <a:r>
              <a:t>  </a:t>
            </a:r>
          </a:p>
          <a:p>
            <a:pPr>
              <a:buSzTx/>
              <a:buNone/>
              <a:defRPr>
                <a:latin typeface="Latha"/>
                <a:ea typeface="Latha"/>
                <a:cs typeface="Latha"/>
                <a:sym typeface="Latha"/>
              </a:defRPr>
            </a:pPr>
            <a:r>
              <a:t> 		        </a:t>
            </a:r>
            <a:r>
              <a:rPr sz="2000"/>
              <a:t>(“sučelje” između scene and točke pr.)       </a:t>
            </a:r>
            <a:endParaRPr sz="2000"/>
          </a:p>
          <a:p>
            <a:pPr>
              <a:buSzTx/>
              <a:buNone/>
              <a:defRPr sz="1800">
                <a:latin typeface="Latha"/>
                <a:ea typeface="Latha"/>
                <a:cs typeface="Latha"/>
                <a:sym typeface="Latha"/>
              </a:defRPr>
            </a:pPr>
          </a:p>
          <a:p>
            <a:pPr>
              <a:buSzTx/>
              <a:buNone/>
              <a:defRPr sz="1800">
                <a:latin typeface="Latha"/>
                <a:ea typeface="Latha"/>
                <a:cs typeface="Latha"/>
                <a:sym typeface="Latha"/>
              </a:defRPr>
            </a:pPr>
          </a:p>
          <a:p>
            <a:pPr>
              <a:buSzTx/>
              <a:buNone/>
              <a:defRPr sz="2000">
                <a:latin typeface="Latha"/>
                <a:ea typeface="Latha"/>
                <a:cs typeface="Latha"/>
                <a:sym typeface="Latha"/>
              </a:defRPr>
            </a:pPr>
            <a:r>
              <a:t>ambijent/likovi/zbivanje/rekvizita	           plan/rakurs/strana/pokreti vizure</a:t>
            </a:r>
          </a:p>
          <a:p>
            <a:pPr>
              <a:buSzTx/>
              <a:buNone/>
              <a:defRPr sz="2000">
                <a:latin typeface="Latha"/>
                <a:ea typeface="Latha"/>
                <a:cs typeface="Latha"/>
                <a:sym typeface="Latha"/>
              </a:defRPr>
            </a:pPr>
            <a:r>
              <a:t>					           (parametri kadra/shot parameters)</a:t>
            </a:r>
          </a:p>
        </p:txBody>
      </p:sp>
      <p:sp>
        <p:nvSpPr>
          <p:cNvPr id="136" name="Shape 136"/>
          <p:cNvSpPr/>
          <p:nvPr/>
        </p:nvSpPr>
        <p:spPr>
          <a:xfrm>
            <a:off x="2451100" y="1206499"/>
            <a:ext cx="2743202" cy="1591"/>
          </a:xfrm>
          <a:prstGeom prst="line">
            <a:avLst/>
          </a:prstGeom>
          <a:ln w="25400">
            <a:solidFill>
              <a:schemeClr val="accent1"/>
            </a:solidFill>
            <a:headEnd type="triangle"/>
            <a:tailEnd type="triangle"/>
          </a:ln>
          <a:effectLst>
            <a:outerShdw sx="100000" sy="100000" kx="0" ky="0" algn="b" rotWithShape="0" blurRad="50800" dist="25000" dir="5400000">
              <a:srgbClr val="808080">
                <a:alpha val="39999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7" name="Shape 137"/>
          <p:cNvSpPr/>
          <p:nvPr/>
        </p:nvSpPr>
        <p:spPr>
          <a:xfrm flipH="1">
            <a:off x="1498599" y="1625599"/>
            <a:ext cx="1591" cy="1219204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sx="100000" sy="100000" kx="0" ky="0" algn="b" rotWithShape="0" blurRad="50800" dist="25000" dir="5400000">
              <a:srgbClr val="808080">
                <a:alpha val="39999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8" name="Shape 138"/>
          <p:cNvSpPr/>
          <p:nvPr/>
        </p:nvSpPr>
        <p:spPr>
          <a:xfrm flipH="1">
            <a:off x="7048500" y="1625599"/>
            <a:ext cx="1590" cy="1219204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sx="100000" sy="100000" kx="0" ky="0" algn="b" rotWithShape="0" blurRad="50800" dist="25000" dir="5400000">
              <a:srgbClr val="808080">
                <a:alpha val="39999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9" name="Shape 139"/>
          <p:cNvSpPr/>
          <p:nvPr/>
        </p:nvSpPr>
        <p:spPr>
          <a:xfrm>
            <a:off x="4178300" y="3290570"/>
            <a:ext cx="304801" cy="3"/>
          </a:xfrm>
          <a:prstGeom prst="line">
            <a:avLst/>
          </a:prstGeom>
          <a:ln w="25400">
            <a:solidFill>
              <a:schemeClr val="accent1"/>
            </a:solidFill>
            <a:headEnd type="triangle"/>
            <a:tailEnd type="triangle"/>
          </a:ln>
          <a:effectLst>
            <a:outerShdw sx="100000" sy="100000" kx="0" ky="0" algn="b" rotWithShape="0" blurRad="50800" dist="25000" dir="5400000">
              <a:srgbClr val="808080">
                <a:alpha val="39999"/>
              </a:srgbClr>
            </a:outerShdw>
          </a:effectLst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 idx="4294967295"/>
          </p:nvPr>
        </p:nvSpPr>
        <p:spPr>
          <a:xfrm>
            <a:off x="457200" y="122237"/>
            <a:ext cx="7543800" cy="487363"/>
          </a:xfrm>
          <a:prstGeom prst="rect">
            <a:avLst/>
          </a:prstGeom>
        </p:spPr>
        <p:txBody>
          <a:bodyPr/>
          <a:lstStyle/>
          <a:p>
            <a:pPr defTabSz="832102">
              <a:defRPr sz="2300"/>
            </a:pPr>
            <a:r>
              <a:t>SUODREDBE </a:t>
            </a:r>
            <a:r>
              <a:rPr i="1">
                <a:solidFill>
                  <a:schemeClr val="accent2"/>
                </a:solidFill>
              </a:rPr>
              <a:t>MONTAŽNOG PRIJELAZA</a:t>
            </a:r>
            <a:r>
              <a:rPr i="1"/>
              <a:t> </a:t>
            </a:r>
            <a:r>
              <a:t>I </a:t>
            </a:r>
            <a:r>
              <a:rPr i="1">
                <a:solidFill>
                  <a:schemeClr val="accent2"/>
                </a:solidFill>
              </a:rPr>
              <a:t>KADRA</a:t>
            </a:r>
          </a:p>
        </p:txBody>
      </p:sp>
      <p:sp>
        <p:nvSpPr>
          <p:cNvPr id="142" name="Shape 142"/>
          <p:cNvSpPr/>
          <p:nvPr>
            <p:ph type="body" idx="4294967295"/>
          </p:nvPr>
        </p:nvSpPr>
        <p:spPr>
          <a:xfrm>
            <a:off x="180973" y="685799"/>
            <a:ext cx="8582029" cy="61722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KAKO PREPOZNAJEMO </a:t>
            </a:r>
            <a:r>
              <a:rPr i="1">
                <a:solidFill>
                  <a:srgbClr val="ED411F"/>
                </a:solidFill>
              </a:rPr>
              <a:t>MONTAŽNI PRIJELAZ</a:t>
            </a:r>
            <a:r>
              <a:t>, ODNOSNO </a:t>
            </a:r>
            <a:r>
              <a:rPr i="1">
                <a:solidFill>
                  <a:srgbClr val="ED411F"/>
                </a:solidFill>
              </a:rPr>
              <a:t>KADAR</a:t>
            </a:r>
            <a:r>
              <a:t> PRI GLEDANJU FILMA?</a:t>
            </a:r>
          </a:p>
          <a:p>
            <a:pPr marL="227541" indent="-227541">
              <a:lnSpc>
                <a:spcPct val="80000"/>
              </a:lnSpc>
              <a:buChar char="○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 </a:t>
            </a:r>
            <a:r>
              <a:rPr i="1">
                <a:solidFill>
                  <a:srgbClr val="ED411F"/>
                </a:solidFill>
              </a:rPr>
              <a:t>montažni prijelaz</a:t>
            </a:r>
            <a:r>
              <a:rPr i="1"/>
              <a:t> </a:t>
            </a:r>
            <a:r>
              <a:t>upućuje </a:t>
            </a:r>
            <a:r>
              <a:rPr i="1">
                <a:solidFill>
                  <a:srgbClr val="0000FF"/>
                </a:solidFill>
              </a:rPr>
              <a:t>skokovita promjena ukupne vizure…</a:t>
            </a:r>
            <a:endParaRPr i="1">
              <a:solidFill>
                <a:srgbClr val="0000FF"/>
              </a:solidFill>
            </a:endParaRPr>
          </a:p>
          <a:p>
            <a:pPr lvl="1" marL="626758" indent="-260045">
              <a:lnSpc>
                <a:spcPct val="80000"/>
              </a:lnSpc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ona je izazvana skokovitom promjenom točke promatranja/motrišta: skokovito preusmjerenje vizure ili skokovito prebacivanje promatračkog položaja </a:t>
            </a:r>
          </a:p>
          <a:p>
            <a:pPr marL="227541" indent="-227541">
              <a:lnSpc>
                <a:spcPct val="80000"/>
              </a:lnSpc>
              <a:buChar char="○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 </a:t>
            </a:r>
            <a:r>
              <a:rPr i="1">
                <a:solidFill>
                  <a:srgbClr val="ED411F"/>
                </a:solidFill>
              </a:rPr>
              <a:t>kadar</a:t>
            </a:r>
            <a:r>
              <a:t> upućuje </a:t>
            </a:r>
            <a:r>
              <a:rPr i="1">
                <a:solidFill>
                  <a:srgbClr val="0000FF"/>
                </a:solidFill>
              </a:rPr>
              <a:t>vizurni kontinuitet</a:t>
            </a:r>
            <a:r>
              <a:rPr i="1"/>
              <a:t>, </a:t>
            </a:r>
            <a:r>
              <a:t> tj. </a:t>
            </a:r>
            <a:r>
              <a:rPr i="1">
                <a:solidFill>
                  <a:srgbClr val="0000FF"/>
                </a:solidFill>
              </a:rPr>
              <a:t>neprekinuta vizura prizora</a:t>
            </a:r>
            <a:endParaRPr i="1">
              <a:solidFill>
                <a:srgbClr val="0000FF"/>
              </a:solidFill>
            </a:endParaRPr>
          </a:p>
          <a:p>
            <a:pPr lvl="1" marL="626758" indent="-260045">
              <a:lnSpc>
                <a:spcPct val="80000"/>
              </a:lnSpc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tj. neprekinut pogled na prizor – stalno motrište, odnosno kontinuirano pomicanje motrišta (vožnjom i/ili panoramom)</a:t>
            </a:r>
          </a:p>
          <a:p>
            <a:pPr>
              <a:lnSpc>
                <a:spcPct val="80000"/>
              </a:lnSpc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ORIJENTACIJSKE DEFINICIJE:</a:t>
            </a:r>
          </a:p>
          <a:p>
            <a:pPr lvl="1" marL="626758" indent="-260045">
              <a:lnSpc>
                <a:spcPct val="80000"/>
              </a:lnSpc>
              <a:spcBef>
                <a:spcPts val="400"/>
              </a:spcBef>
              <a:buFont typeface="Wingdings 2"/>
              <a:defRPr i="1" sz="2000">
                <a:solidFill>
                  <a:srgbClr val="ED411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Kadar</a:t>
            </a:r>
            <a:r>
              <a:rPr>
                <a:solidFill>
                  <a:schemeClr val="accent2"/>
                </a:solidFill>
              </a:rPr>
              <a:t> </a:t>
            </a:r>
            <a:r>
              <a:rPr i="0">
                <a:solidFill>
                  <a:srgbClr val="000000"/>
                </a:solidFill>
              </a:rPr>
              <a:t>je dio filma u kojem prizor promatramo s vizurnim kontinuitetom, s kontinuirane točke promatranja</a:t>
            </a:r>
          </a:p>
          <a:p>
            <a:pPr lvl="1" marL="626758" indent="-260045">
              <a:lnSpc>
                <a:spcPct val="80000"/>
              </a:lnSpc>
              <a:spcBef>
                <a:spcPts val="400"/>
              </a:spcBef>
              <a:buFont typeface="Wingdings 2"/>
              <a:defRPr i="1" sz="2000">
                <a:solidFill>
                  <a:srgbClr val="ED411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Montažni prijelaz</a:t>
            </a:r>
            <a:r>
              <a:rPr i="0">
                <a:solidFill>
                  <a:srgbClr val="000000"/>
                </a:solidFill>
              </a:rPr>
              <a:t> je skokovita (diskontinuirana) promjena vizure, bilo skok u položaju točke promatranja (unutar istog prizora ili od jednog do posve drugog prizora) ili skokovito premještanje smjera promatranja u istom prizoru (ili, najčešće, oboje)</a:t>
            </a:r>
          </a:p>
          <a:p>
            <a:pPr marL="227541" indent="-227541">
              <a:lnSpc>
                <a:spcPct val="80000"/>
              </a:lnSpc>
              <a:buChar char="○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Doživljaj montažnog prijelaza ovisi o ‘sučelju’ prizora i točke promatranja, tj. o vizuri – ovisi o ustanovljavanju kako se promijenila vizualna konstelacija u vidnome polju, u kadru.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 idx="4294967295"/>
          </p:nvPr>
        </p:nvSpPr>
        <p:spPr>
          <a:xfrm>
            <a:off x="228600" y="0"/>
            <a:ext cx="7772400" cy="1003300"/>
          </a:xfrm>
          <a:prstGeom prst="rect">
            <a:avLst/>
          </a:prstGeom>
        </p:spPr>
        <p:txBody>
          <a:bodyPr/>
          <a:lstStyle>
            <a:lvl1pPr defTabSz="795527">
              <a:defRPr sz="2400"/>
            </a:lvl1pPr>
          </a:lstStyle>
          <a:p>
            <a:pPr/>
            <a:r>
              <a:t>NAČELO ‘DOSTATNE PROMJENE’ TOČKE PROMATRANJA PRI KONTINUIRANOJ MONTAŽI</a:t>
            </a:r>
          </a:p>
        </p:txBody>
      </p:sp>
      <p:sp>
        <p:nvSpPr>
          <p:cNvPr id="145" name="Shape 145"/>
          <p:cNvSpPr/>
          <p:nvPr>
            <p:ph type="body" idx="4294967295"/>
          </p:nvPr>
        </p:nvSpPr>
        <p:spPr>
          <a:xfrm>
            <a:off x="0" y="1066800"/>
            <a:ext cx="8686800" cy="5791200"/>
          </a:xfrm>
          <a:prstGeom prst="rect">
            <a:avLst/>
          </a:prstGeom>
        </p:spPr>
        <p:txBody>
          <a:bodyPr/>
          <a:lstStyle/>
          <a:p>
            <a:pPr marL="227541" indent="-227541">
              <a:buChar char="○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Problem: premali montažni prijelaz </a:t>
            </a:r>
          </a:p>
          <a:p>
            <a:pPr lvl="1" marL="587752" indent="-221039">
              <a:spcBef>
                <a:spcPts val="400"/>
              </a:spcBef>
              <a:buFont typeface="Wingdings 2"/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PRIMJER: Jean-Luc Godard: </a:t>
            </a:r>
            <a:r>
              <a:rPr i="1"/>
              <a:t>Do posljednjeg daha, </a:t>
            </a:r>
            <a:r>
              <a:t>1960</a:t>
            </a:r>
            <a:r>
              <a:rPr i="1"/>
              <a:t>;  20.55</a:t>
            </a:r>
            <a:endParaRPr i="1"/>
          </a:p>
          <a:p>
            <a:pPr lvl="1" marL="587752" indent="-221039">
              <a:spcBef>
                <a:spcPts val="400"/>
              </a:spcBef>
              <a:buFont typeface="Wingdings 2"/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PRIMJER: Hitchcock: </a:t>
            </a:r>
            <a:r>
              <a:rPr i="1"/>
              <a:t>Psiho</a:t>
            </a:r>
            <a:r>
              <a:t>, 1960; 3.05</a:t>
            </a:r>
          </a:p>
          <a:p>
            <a:pPr marL="227541" indent="-227541">
              <a:buChar char="○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Montažni prijelaz se registrira (doživljajno ‘uzima’) kao </a:t>
            </a:r>
            <a:r>
              <a:rPr i="1">
                <a:solidFill>
                  <a:srgbClr val="0000FF"/>
                </a:solidFill>
              </a:rPr>
              <a:t>jasna promjena točke promatranja</a:t>
            </a:r>
            <a:r>
              <a:t> onda kad je ona </a:t>
            </a:r>
            <a:r>
              <a:rPr i="1">
                <a:solidFill>
                  <a:srgbClr val="D53211"/>
                </a:solidFill>
              </a:rPr>
              <a:t>dostatno velika</a:t>
            </a:r>
            <a:r>
              <a:t>, ali ne i </a:t>
            </a:r>
            <a:r>
              <a:rPr i="1">
                <a:solidFill>
                  <a:srgbClr val="D53211"/>
                </a:solidFill>
              </a:rPr>
              <a:t>prevelika </a:t>
            </a:r>
            <a:r>
              <a:t>(pri promatranju </a:t>
            </a:r>
            <a:r>
              <a:rPr i="1">
                <a:solidFill>
                  <a:srgbClr val="0000FF"/>
                </a:solidFill>
              </a:rPr>
              <a:t>iste prizorne pojave</a:t>
            </a:r>
            <a:r>
              <a:t>)</a:t>
            </a:r>
          </a:p>
          <a:p>
            <a:pPr marL="227541" indent="-227541">
              <a:buChar char="○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Promjena točke promatranja je </a:t>
            </a:r>
            <a:r>
              <a:rPr i="1">
                <a:solidFill>
                  <a:srgbClr val="D53211"/>
                </a:solidFill>
              </a:rPr>
              <a:t>dostatno velika</a:t>
            </a:r>
            <a:r>
              <a:rPr>
                <a:solidFill>
                  <a:srgbClr val="D53211"/>
                </a:solidFill>
              </a:rPr>
              <a:t> </a:t>
            </a:r>
            <a:r>
              <a:t>(u odnosu na istu pojavu promatranja) kad ispunjava sljedeće uvjete:</a:t>
            </a:r>
          </a:p>
          <a:p>
            <a:pPr lvl="1" marL="626758" indent="-260045"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Ako je </a:t>
            </a:r>
            <a:r>
              <a:rPr i="1">
                <a:solidFill>
                  <a:srgbClr val="0000FF"/>
                </a:solidFill>
              </a:rPr>
              <a:t>promjena kuta promatranja</a:t>
            </a:r>
            <a:r>
              <a:t> u odnosu na isti predmet promatranja </a:t>
            </a:r>
            <a:r>
              <a:rPr i="1">
                <a:solidFill>
                  <a:srgbClr val="0000FF"/>
                </a:solidFill>
              </a:rPr>
              <a:t>veća od 30</a:t>
            </a:r>
            <a:r>
              <a:rPr baseline="30000" i="1">
                <a:solidFill>
                  <a:srgbClr val="0000FF"/>
                </a:solidFill>
              </a:rPr>
              <a:t>0 </a:t>
            </a:r>
            <a:r>
              <a:rPr i="1">
                <a:solidFill>
                  <a:srgbClr val="0000FF"/>
                </a:solidFill>
              </a:rPr>
              <a:t>– </a:t>
            </a:r>
            <a:r>
              <a:t>(uz zadržavanje istog plana)</a:t>
            </a:r>
            <a:endParaRPr baseline="30000" i="1">
              <a:solidFill>
                <a:srgbClr val="0000FF"/>
              </a:solidFill>
            </a:endParaRPr>
          </a:p>
          <a:p>
            <a:pPr lvl="1" marL="626758" indent="-260045"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Ako je </a:t>
            </a:r>
            <a:r>
              <a:rPr i="1">
                <a:solidFill>
                  <a:srgbClr val="0000FF"/>
                </a:solidFill>
              </a:rPr>
              <a:t>promjena promatračke udaljenosti</a:t>
            </a:r>
            <a:r>
              <a:t> od istog predmeta promatranja </a:t>
            </a:r>
            <a:r>
              <a:rPr i="1">
                <a:solidFill>
                  <a:srgbClr val="0000FF"/>
                </a:solidFill>
              </a:rPr>
              <a:t>najmanje skok od jednog plana</a:t>
            </a:r>
            <a:r>
              <a:t>, a poželjno od dva plana (npr. s krupnog na najmanje blizu ili polublizu) (ako se mijenja plan po osi promatranja)</a:t>
            </a:r>
          </a:p>
          <a:p>
            <a:pPr lvl="1" marL="626758" indent="-260045"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Najčešće: Ako se poveže </a:t>
            </a:r>
            <a:r>
              <a:rPr i="1">
                <a:solidFill>
                  <a:srgbClr val="0000FF"/>
                </a:solidFill>
              </a:rPr>
              <a:t>dostatna promjena kuta promatranja </a:t>
            </a:r>
            <a:r>
              <a:t>i </a:t>
            </a:r>
            <a:r>
              <a:rPr i="1">
                <a:solidFill>
                  <a:srgbClr val="0000FF"/>
                </a:solidFill>
              </a:rPr>
              <a:t>udaljenosti promatranja</a:t>
            </a:r>
            <a:r>
              <a:t> </a:t>
            </a:r>
            <a:r>
              <a:rPr i="1"/>
              <a:t>(</a:t>
            </a:r>
            <a:r>
              <a:rPr i="1">
                <a:solidFill>
                  <a:srgbClr val="0000FF"/>
                </a:solidFill>
              </a:rPr>
              <a:t>plana</a:t>
            </a:r>
            <a:r>
              <a:rPr i="1"/>
              <a:t>) </a:t>
            </a:r>
            <a:r>
              <a:t>u odnosu na isti predmet promatranja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 idx="4294967295"/>
          </p:nvPr>
        </p:nvSpPr>
        <p:spPr>
          <a:xfrm>
            <a:off x="228600" y="122237"/>
            <a:ext cx="8610600" cy="563563"/>
          </a:xfrm>
          <a:prstGeom prst="rect">
            <a:avLst/>
          </a:prstGeom>
        </p:spPr>
        <p:txBody>
          <a:bodyPr/>
          <a:lstStyle>
            <a:lvl1pPr defTabSz="758951">
              <a:defRPr sz="1900"/>
            </a:lvl1pPr>
          </a:lstStyle>
          <a:p>
            <a:pPr/>
            <a:r>
              <a:t>SKOKOVIT MONTAŽNI PRIJELAZ PRI KONTINUIRANOJ MONTAŽI</a:t>
            </a:r>
          </a:p>
        </p:txBody>
      </p:sp>
      <p:sp>
        <p:nvSpPr>
          <p:cNvPr id="148" name="Shape 148"/>
          <p:cNvSpPr/>
          <p:nvPr>
            <p:ph type="body" idx="4294967295"/>
          </p:nvPr>
        </p:nvSpPr>
        <p:spPr>
          <a:xfrm>
            <a:off x="-142876" y="838198"/>
            <a:ext cx="8763001" cy="5741992"/>
          </a:xfrm>
          <a:prstGeom prst="rect">
            <a:avLst/>
          </a:prstGeom>
        </p:spPr>
        <p:txBody>
          <a:bodyPr/>
          <a:lstStyle/>
          <a:p>
            <a:pPr marL="227541" indent="-227541">
              <a:lnSpc>
                <a:spcPct val="80000"/>
              </a:lnSpc>
              <a:buChar char="○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Kad je razlika između dvaju točki promatranja u dva uzastopna kadra – a u odnosu </a:t>
            </a:r>
            <a:r>
              <a:rPr i="1"/>
              <a:t>na istu prizornu pojavu </a:t>
            </a:r>
            <a:r>
              <a:t>-  </a:t>
            </a:r>
            <a:r>
              <a:rPr i="1">
                <a:solidFill>
                  <a:srgbClr val="0000FF"/>
                </a:solidFill>
              </a:rPr>
              <a:t>premala</a:t>
            </a:r>
            <a:r>
              <a:t> ili </a:t>
            </a:r>
            <a:r>
              <a:rPr i="1">
                <a:solidFill>
                  <a:srgbClr val="0000FF"/>
                </a:solidFill>
              </a:rPr>
              <a:t>prevelika</a:t>
            </a:r>
            <a:r>
              <a:t> tada se montažni prijelaz naglašeno osjeća, kao svojevrsni trzaj ili skok, i takav se prijelaz naziva:</a:t>
            </a:r>
          </a:p>
          <a:p>
            <a:pPr lvl="1" marL="626758" indent="-260045">
              <a:lnSpc>
                <a:spcPct val="80000"/>
              </a:lnSpc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  <a:r>
              <a:rPr b="1" i="1">
                <a:solidFill>
                  <a:srgbClr val="D53211"/>
                </a:solidFill>
              </a:rPr>
              <a:t>montažni skok </a:t>
            </a:r>
            <a:r>
              <a:t>(eng. </a:t>
            </a:r>
            <a:r>
              <a:rPr i="1">
                <a:solidFill>
                  <a:srgbClr val="0000FF"/>
                </a:solidFill>
              </a:rPr>
              <a:t>jump cut</a:t>
            </a:r>
            <a:r>
              <a:t>) </a:t>
            </a:r>
          </a:p>
          <a:p>
            <a:pPr marL="227541" indent="-227541">
              <a:lnSpc>
                <a:spcPct val="80000"/>
              </a:lnSpc>
              <a:buChar char="○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Montažni skok može biti trojak:</a:t>
            </a:r>
          </a:p>
          <a:p>
            <a:pPr lvl="1" marL="626758" indent="-260045">
              <a:lnSpc>
                <a:spcPct val="80000"/>
              </a:lnSpc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(a) premali</a:t>
            </a:r>
          </a:p>
          <a:p>
            <a:pPr lvl="2" marL="883972" indent="-152134">
              <a:lnSpc>
                <a:spcPct val="80000"/>
              </a:lnSpc>
              <a:spcBef>
                <a:spcPts val="400"/>
              </a:spcBef>
              <a:buClr>
                <a:srgbClr val="E0752F"/>
              </a:buClr>
              <a:defRPr b="1" i="1" sz="2000">
                <a:solidFill>
                  <a:srgbClr val="D5321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skok u kadru </a:t>
            </a:r>
            <a:r>
              <a:rPr b="0" i="0">
                <a:solidFill>
                  <a:srgbClr val="000000"/>
                </a:solidFill>
              </a:rPr>
              <a:t>– ista točka promatranja, ali s nekim prekidom u promatranju zbivanja (iste osobe koja, recimo, govori i miče se na mjestu; tipično nastaje izrezivanje dijela kadra, ili zaustavljanjem snimanja na trenutak i nastavak pod istim uvjetima) (Godard: </a:t>
            </a:r>
            <a:r>
              <a:rPr b="0">
                <a:solidFill>
                  <a:srgbClr val="000000"/>
                </a:solidFill>
              </a:rPr>
              <a:t>Živjeti svoj život</a:t>
            </a:r>
            <a:r>
              <a:rPr b="0" i="0">
                <a:solidFill>
                  <a:srgbClr val="000000"/>
                </a:solidFill>
              </a:rPr>
              <a:t>, scena u restoranu; Wes Andersen, </a:t>
            </a:r>
            <a:r>
              <a:rPr b="0">
                <a:solidFill>
                  <a:srgbClr val="000000"/>
                </a:solidFill>
              </a:rPr>
              <a:t>Royal Tenenbaums; https://www.youtube.com/watch?v=K2GPBBxFpEw</a:t>
            </a:r>
            <a:r>
              <a:rPr b="0" i="0">
                <a:solidFill>
                  <a:srgbClr val="000000"/>
                </a:solidFill>
              </a:rPr>
              <a:t>)</a:t>
            </a:r>
          </a:p>
          <a:p>
            <a:pPr lvl="2" marL="883972" indent="-152134">
              <a:lnSpc>
                <a:spcPct val="80000"/>
              </a:lnSpc>
              <a:spcBef>
                <a:spcPts val="400"/>
              </a:spcBef>
              <a:buClr>
                <a:srgbClr val="E0752F"/>
              </a:buClr>
              <a:defRPr b="1" i="1" sz="2000">
                <a:solidFill>
                  <a:srgbClr val="D5321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trzav rez </a:t>
            </a:r>
            <a:r>
              <a:rPr>
                <a:solidFill>
                  <a:srgbClr val="000000"/>
                </a:solidFill>
              </a:rPr>
              <a:t>– </a:t>
            </a:r>
            <a:r>
              <a:rPr b="0" i="0">
                <a:solidFill>
                  <a:srgbClr val="000000"/>
                </a:solidFill>
              </a:rPr>
              <a:t>premala promjena točke promatranja: neznatna promjena plana ili strane promatranja u odnosu na isti predmet promatranja</a:t>
            </a:r>
            <a:r>
              <a:rPr>
                <a:solidFill>
                  <a:srgbClr val="000000"/>
                </a:solidFill>
              </a:rPr>
              <a:t> </a:t>
            </a:r>
            <a:r>
              <a:rPr b="0" i="0">
                <a:solidFill>
                  <a:srgbClr val="000000"/>
                </a:solidFill>
              </a:rPr>
              <a:t>(Godard</a:t>
            </a:r>
            <a:r>
              <a:rPr b="0" sz="1700">
                <a:solidFill>
                  <a:srgbClr val="000000"/>
                </a:solidFill>
              </a:rPr>
              <a:t>/ 22.58/https://www.youtube.com/watch?v=1ov4mQJIHhc</a:t>
            </a:r>
            <a:r>
              <a:rPr b="0" i="0">
                <a:solidFill>
                  <a:srgbClr val="000000"/>
                </a:solidFill>
              </a:rPr>
              <a:t> )</a:t>
            </a:r>
          </a:p>
          <a:p>
            <a:pPr lvl="1" marL="626758" indent="-260045">
              <a:lnSpc>
                <a:spcPct val="80000"/>
              </a:lnSpc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(b) preveliki </a:t>
            </a:r>
          </a:p>
          <a:p>
            <a:pPr lvl="2" marL="883972" indent="-152134">
              <a:lnSpc>
                <a:spcPct val="80000"/>
              </a:lnSpc>
              <a:spcBef>
                <a:spcPts val="400"/>
              </a:spcBef>
              <a:buClr>
                <a:srgbClr val="E0752F"/>
              </a:buClr>
              <a:defRPr b="1" i="1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skokovit re</a:t>
            </a:r>
            <a:r>
              <a:rPr b="0"/>
              <a:t>z </a:t>
            </a:r>
            <a:r>
              <a:rPr b="0" i="0">
                <a:solidFill>
                  <a:srgbClr val="000000"/>
                </a:solidFill>
              </a:rPr>
              <a:t>– jako veliko premještanje točke promatranja – npr. skok iz totala u detalj, ili iz detalja u total; treba se snaći u korjenito promjenjenoj vizuri na istu pojavu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defRPr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PSIHOLOŠKO OBJAŠNJENJE SKOKOVITOG REZA</a:t>
            </a:r>
          </a:p>
        </p:txBody>
      </p:sp>
      <p:sp>
        <p:nvSpPr>
          <p:cNvPr id="151" name="Shape 151"/>
          <p:cNvSpPr/>
          <p:nvPr>
            <p:ph type="body" idx="4294967295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/>
          <a:lstStyle/>
          <a:p>
            <a:pPr marL="364066" indent="-364066">
              <a:lnSpc>
                <a:spcPct val="80000"/>
              </a:lnSpc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RAZLIČIT JE PSIHOLOŠKI TEMELJ OVE RAZLIKE. </a:t>
            </a:r>
            <a:endParaRPr sz="1800"/>
          </a:p>
          <a:p>
            <a:pPr marL="364066" indent="-364066">
              <a:lnSpc>
                <a:spcPct val="80000"/>
              </a:lnSpc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(a) Premale nas razlike čine trenutačno nesigurnim u pogledu </a:t>
            </a:r>
            <a:r>
              <a:rPr i="1">
                <a:solidFill>
                  <a:srgbClr val="0000FF"/>
                </a:solidFill>
              </a:rPr>
              <a:t>statusa</a:t>
            </a:r>
            <a:r>
              <a:rPr i="1"/>
              <a:t> </a:t>
            </a:r>
            <a:r>
              <a:t>tog mjesta:</a:t>
            </a:r>
            <a:endParaRPr sz="1800"/>
          </a:p>
          <a:p>
            <a:pPr lvl="1" marL="752194" indent="-385481">
              <a:lnSpc>
                <a:spcPct val="80000"/>
              </a:lnSpc>
              <a:spcBef>
                <a:spcPts val="500"/>
              </a:spcBef>
              <a:buFont typeface="Wingdings 2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 li po srijedi baš </a:t>
            </a:r>
            <a:r>
              <a:rPr i="1">
                <a:solidFill>
                  <a:srgbClr val="3366FF"/>
                </a:solidFill>
              </a:rPr>
              <a:t>promjena točke promatranja </a:t>
            </a:r>
            <a:r>
              <a:t>ili je po srijedi neka </a:t>
            </a:r>
            <a:r>
              <a:rPr i="1">
                <a:solidFill>
                  <a:srgbClr val="3366FF"/>
                </a:solidFill>
              </a:rPr>
              <a:t>optička smetnja</a:t>
            </a:r>
            <a:r>
              <a:t>, greška u našoj zamjedbi</a:t>
            </a:r>
            <a:endParaRPr sz="1700"/>
          </a:p>
          <a:p>
            <a:pPr lvl="1" marL="752194" indent="-385481">
              <a:lnSpc>
                <a:spcPct val="80000"/>
              </a:lnSpc>
              <a:spcBef>
                <a:spcPts val="500"/>
              </a:spcBef>
              <a:buFont typeface="Wingdings 2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 li se nešto </a:t>
            </a:r>
            <a:r>
              <a:rPr i="1">
                <a:solidFill>
                  <a:srgbClr val="3366FF"/>
                </a:solidFill>
              </a:rPr>
              <a:t>“neprirodno” dogodilo s prizornom pojavom </a:t>
            </a:r>
            <a:r>
              <a:t>koju promatramo </a:t>
            </a:r>
            <a:endParaRPr sz="1700"/>
          </a:p>
          <a:p>
            <a:pPr marL="364066" indent="-364066">
              <a:lnSpc>
                <a:spcPct val="80000"/>
              </a:lnSpc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(b) Prevelika razlika postavlja problem razabiranja je li riječ o baš istom prizoru ili o posve drugom prizoru, je li riječ o kontinuiranom promatranju prizora ili o elipsi, promatračkom preskoku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defRPr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KONTINUIRANI I DISKONTINUIRANI MONTAŽNI PRIJELAZ</a:t>
            </a:r>
          </a:p>
        </p:txBody>
      </p:sp>
      <p:sp>
        <p:nvSpPr>
          <p:cNvPr id="154" name="Shape 154"/>
          <p:cNvSpPr/>
          <p:nvPr>
            <p:ph type="body" idx="4294967295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</p:spPr>
        <p:txBody>
          <a:bodyPr/>
          <a:lstStyle/>
          <a:p>
            <a:pPr marL="364066" indent="-364066"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Načelno se razlikuje dva tipa montažnog prijelaza:</a:t>
            </a:r>
            <a:endParaRPr sz="1800"/>
          </a:p>
          <a:p>
            <a:pPr marL="364066" indent="-364066"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 </a:t>
            </a:r>
            <a:r>
              <a:rPr i="1">
                <a:solidFill>
                  <a:srgbClr val="D53211"/>
                </a:solidFill>
              </a:rPr>
              <a:t>kontinuirani montažni prijelaz </a:t>
            </a:r>
            <a:r>
              <a:t>(</a:t>
            </a:r>
            <a:r>
              <a:rPr i="1">
                <a:solidFill>
                  <a:srgbClr val="D53211"/>
                </a:solidFill>
              </a:rPr>
              <a:t>kontinuiran rez) </a:t>
            </a:r>
            <a:r>
              <a:t>– onaj u kojem nadovezano, netremice promatramo isti prizor, prizor koji se kontinuirano odvija</a:t>
            </a:r>
            <a:endParaRPr sz="1800"/>
          </a:p>
          <a:p>
            <a:pPr lvl="1" marL="931488" indent="-564775">
              <a:spcBef>
                <a:spcPts val="500"/>
              </a:spcBef>
              <a:buFont typeface="Wingdings 2"/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Promatrački smo neprekinuto prisutni u prizoru, promatrački ga kontinuirano nadziremo preko montažnog prijelaza</a:t>
            </a:r>
          </a:p>
          <a:p>
            <a:pPr marL="364066" indent="-364066"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</a:t>
            </a:r>
            <a:r>
              <a:rPr i="1"/>
              <a:t> </a:t>
            </a:r>
            <a:r>
              <a:rPr i="1">
                <a:solidFill>
                  <a:srgbClr val="D53211"/>
                </a:solidFill>
              </a:rPr>
              <a:t>diskontinuirani montažni prijelaz </a:t>
            </a:r>
            <a:r>
              <a:t>(</a:t>
            </a:r>
            <a:r>
              <a:rPr i="1">
                <a:solidFill>
                  <a:srgbClr val="D53211"/>
                </a:solidFill>
              </a:rPr>
              <a:t>diskontinuiran rez</a:t>
            </a:r>
            <a:r>
              <a:t>) – onaj u kojem smo prekinuli promatranje prizora i našli se ili u posve drugom prizoru, ili u istom, ali u drugo vrijeme</a:t>
            </a:r>
            <a:endParaRPr sz="1800"/>
          </a:p>
          <a:p>
            <a:pPr lvl="1" marL="931488" indent="-564775">
              <a:spcBef>
                <a:spcPts val="500"/>
              </a:spcBef>
              <a:buFont typeface="Wingdings 2"/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Prekinut je prizorno-promatrački kontinuitet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title" idx="4294967295"/>
          </p:nvPr>
        </p:nvSpPr>
        <p:spPr>
          <a:xfrm>
            <a:off x="304800" y="122237"/>
            <a:ext cx="7696200" cy="411163"/>
          </a:xfrm>
          <a:prstGeom prst="rect">
            <a:avLst/>
          </a:prstGeom>
        </p:spPr>
        <p:txBody>
          <a:bodyPr/>
          <a:lstStyle>
            <a:lvl1pPr defTabSz="749808">
              <a:defRPr sz="210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SREDIŠNJI  PROBLEMI MONTAŽNOG PRIJELAZA</a:t>
            </a:r>
          </a:p>
        </p:txBody>
      </p:sp>
      <p:sp>
        <p:nvSpPr>
          <p:cNvPr id="157" name="Shape 157"/>
          <p:cNvSpPr/>
          <p:nvPr>
            <p:ph type="body" idx="4294967295"/>
          </p:nvPr>
        </p:nvSpPr>
        <p:spPr>
          <a:xfrm>
            <a:off x="250825" y="533400"/>
            <a:ext cx="8569325" cy="63246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ŠTO MORAMO ODGONETNUTI NA MONTAŽNOM PRIJELAZU</a:t>
            </a:r>
          </a:p>
          <a:p>
            <a:pPr>
              <a:lnSpc>
                <a:spcPct val="90000"/>
              </a:lnSpc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A. Odgonetnuti </a:t>
            </a:r>
            <a:r>
              <a:rPr i="1">
                <a:solidFill>
                  <a:srgbClr val="0000FF"/>
                </a:solidFill>
              </a:rPr>
              <a:t>identitet prizora</a:t>
            </a:r>
            <a:r>
              <a:rPr i="1"/>
              <a:t> (ambijenta, likova, zbivanja, stvari</a:t>
            </a:r>
            <a:r>
              <a:t>)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Problem </a:t>
            </a:r>
            <a:r>
              <a:rPr i="1">
                <a:solidFill>
                  <a:srgbClr val="FF0000"/>
                </a:solidFill>
              </a:rPr>
              <a:t>identifikacije prizora </a:t>
            </a:r>
            <a:r>
              <a:rPr i="1"/>
              <a:t>i važnih sastavnica prizora </a:t>
            </a:r>
            <a:r>
              <a:t>nakon montažnog prijelaza</a:t>
            </a:r>
          </a:p>
          <a:p>
            <a:pPr>
              <a:lnSpc>
                <a:spcPct val="90000"/>
              </a:lnSpc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B. </a:t>
            </a:r>
            <a:r>
              <a:rPr i="1"/>
              <a:t>Promatrački se </a:t>
            </a:r>
            <a:r>
              <a:rPr i="1">
                <a:solidFill>
                  <a:srgbClr val="0000FF"/>
                </a:solidFill>
              </a:rPr>
              <a:t>orijentirati</a:t>
            </a:r>
            <a:r>
              <a:rPr>
                <a:solidFill>
                  <a:srgbClr val="0000FF"/>
                </a:solidFill>
              </a:rPr>
              <a:t>:</a:t>
            </a:r>
            <a:r>
              <a:t> kako se promatrački smještamo nakon montažnog prijelaza, s kojom prostornom orijentacijom</a:t>
            </a:r>
            <a:endParaRPr sz="2000"/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Problem </a:t>
            </a:r>
            <a:r>
              <a:rPr i="1">
                <a:solidFill>
                  <a:srgbClr val="FF0000"/>
                </a:solidFill>
              </a:rPr>
              <a:t>promatračke orijentacije </a:t>
            </a:r>
            <a:r>
              <a:t>nakon montažnog prijelaza</a:t>
            </a:r>
            <a:endParaRPr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C. Odgonetnuti </a:t>
            </a:r>
            <a:r>
              <a:rPr>
                <a:solidFill>
                  <a:srgbClr val="0000FF"/>
                </a:solidFill>
              </a:rPr>
              <a:t>na što da pazimo</a:t>
            </a:r>
            <a:r>
              <a:t> na montažnom prijelazu – čemu da poklonimo </a:t>
            </a:r>
            <a:r>
              <a:rPr i="1">
                <a:solidFill>
                  <a:srgbClr val="0000FF"/>
                </a:solidFill>
              </a:rPr>
              <a:t>pozornost</a:t>
            </a:r>
            <a:r>
              <a:t> u novoj vizuri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Problem </a:t>
            </a:r>
            <a:r>
              <a:rPr i="1">
                <a:solidFill>
                  <a:srgbClr val="FF0000"/>
                </a:solidFill>
              </a:rPr>
              <a:t>rasporeda / prijenosa pažnje </a:t>
            </a:r>
            <a:r>
              <a:t>nakon montažnog prijelaza</a:t>
            </a:r>
          </a:p>
          <a:p>
            <a:pPr>
              <a:lnSpc>
                <a:spcPct val="90000"/>
              </a:lnSpc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D. Odgonetnuti u kakav se globalniji interes uklapa dani montažni prijelaz</a:t>
            </a:r>
          </a:p>
          <a:p>
            <a:pPr lvl="1" marL="639762" indent="-273050">
              <a:lnSpc>
                <a:spcPct val="90000"/>
              </a:lnSpc>
              <a:spcBef>
                <a:spcPts val="400"/>
              </a:spcBef>
              <a:buFont typeface="Wingdings 2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Problem </a:t>
            </a:r>
            <a:r>
              <a:rPr i="1">
                <a:solidFill>
                  <a:srgbClr val="FF0000"/>
                </a:solidFill>
              </a:rPr>
              <a:t>uspostavljanja i održavanja interesa kroz niz kadrova</a:t>
            </a:r>
            <a:r>
              <a:t> – što zapravo u danom dijelu filma pratimo, koji nam je promatrački zadatak</a:t>
            </a:r>
          </a:p>
          <a:p>
            <a:pPr>
              <a:lnSpc>
                <a:spcPct val="90000"/>
              </a:lnSpc>
              <a:buSzTx/>
              <a:buNone/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ZAŠTO BI SVE TO BILO POSEBNIM “PROBLEMOM” 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type="title" idx="4294967295"/>
          </p:nvPr>
        </p:nvSpPr>
        <p:spPr>
          <a:xfrm>
            <a:off x="228600" y="0"/>
            <a:ext cx="8305800" cy="685800"/>
          </a:xfrm>
          <a:prstGeom prst="rect">
            <a:avLst/>
          </a:prstGeom>
        </p:spPr>
        <p:txBody>
          <a:bodyPr/>
          <a:lstStyle>
            <a:lvl1pPr>
              <a:defRPr sz="2900"/>
            </a:lvl1pPr>
          </a:lstStyle>
          <a:p>
            <a:pPr/>
            <a:r>
              <a:t>NAČELNI PROBLEM GLEDANJA FILMA</a:t>
            </a:r>
          </a:p>
        </p:txBody>
      </p:sp>
      <p:sp>
        <p:nvSpPr>
          <p:cNvPr id="160" name="Shape 160"/>
          <p:cNvSpPr/>
          <p:nvPr>
            <p:ph type="body" idx="4294967295"/>
          </p:nvPr>
        </p:nvSpPr>
        <p:spPr>
          <a:xfrm>
            <a:off x="304799" y="609600"/>
            <a:ext cx="8507415" cy="6096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○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Film se oslanja na naše svakodnevne sposobnosti prepoznavanja prizora, utvrđivanja odakle to promatramo, na naše tipične promatračke interese i prepoznavanje konteksta za ostvarivanje tih interesa – sve to on aktivira, razrađuje, ispituje...</a:t>
            </a:r>
          </a:p>
          <a:p>
            <a:pPr>
              <a:lnSpc>
                <a:spcPct val="90000"/>
              </a:lnSpc>
              <a:buChar char="○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Ali, ipak, koliko se god </a:t>
            </a:r>
            <a:r>
              <a:rPr i="1">
                <a:solidFill>
                  <a:srgbClr val="0000FF"/>
                </a:solidFill>
              </a:rPr>
              <a:t>oslanja na svakodnevno iskustvo</a:t>
            </a:r>
            <a:r>
              <a:t>, gledanje filma </a:t>
            </a:r>
            <a:r>
              <a:rPr i="1">
                <a:solidFill>
                  <a:srgbClr val="0000FF"/>
                </a:solidFill>
              </a:rPr>
              <a:t>u mnogočemu se razlikuje od opažalačkog snalaženja u životu</a:t>
            </a:r>
            <a:r>
              <a:t>.</a:t>
            </a:r>
          </a:p>
          <a:p>
            <a:pPr>
              <a:lnSpc>
                <a:spcPct val="90000"/>
              </a:lnSpc>
              <a:buChar char="○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A) DEKONTEKSTUALIZIRANOST FILMSKOG SVIJETA. Pri gledanju filma </a:t>
            </a:r>
            <a:r>
              <a:rPr i="1"/>
              <a:t>‘</a:t>
            </a:r>
            <a:r>
              <a:rPr i="1">
                <a:solidFill>
                  <a:srgbClr val="0000FF"/>
                </a:solidFill>
              </a:rPr>
              <a:t>bačeni’ smo u ‘filmski svijet</a:t>
            </a:r>
            <a:r>
              <a:rPr i="1"/>
              <a:t>’</a:t>
            </a:r>
            <a:r>
              <a:t> ključno različit od onog u kojem se trenutno nalazimo dok gledamo film (kino, soba s televizijskim ekranom). U tom se svijetu moramo polazno, najelementarnije snaći, tj. snaći - </a:t>
            </a:r>
            <a:r>
              <a:rPr i="1">
                <a:solidFill>
                  <a:srgbClr val="0000FF"/>
                </a:solidFill>
              </a:rPr>
              <a:t>polazeći ‘od ničega</a:t>
            </a:r>
            <a:r>
              <a:rPr i="1"/>
              <a:t>’</a:t>
            </a:r>
            <a:endParaRPr i="1"/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rgbClr val="E0752F"/>
              </a:buClr>
              <a:defRPr i="1"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Prvi temeljni problem gledanja prizora filma:</a:t>
            </a:r>
          </a:p>
          <a:p>
            <a:pPr lvl="3" marL="1187450" indent="-182562">
              <a:lnSpc>
                <a:spcPct val="90000"/>
              </a:lnSpc>
              <a:spcBef>
                <a:spcPts val="0"/>
              </a:spcBef>
              <a:buClr>
                <a:srgbClr val="FEC3AE"/>
              </a:buClr>
              <a:defRPr i="1" sz="20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Koji je to svijet, kakav je sve?</a:t>
            </a:r>
          </a:p>
          <a:p>
            <a:pPr>
              <a:lnSpc>
                <a:spcPct val="90000"/>
              </a:lnSpc>
              <a:buChar char="○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B) DEKONTEKSTUALIZIRANOST TOČKE PROMATRANJA. Pri gledanju filma naše je opažanje filmskih prizora </a:t>
            </a:r>
            <a:r>
              <a:rPr i="1">
                <a:solidFill>
                  <a:srgbClr val="0000FF"/>
                </a:solidFill>
              </a:rPr>
              <a:t>odvojeno od naše tjelesne točke promatranja</a:t>
            </a:r>
            <a:r>
              <a:t> – bez obzira gdje se nalazili pred filmskim platnom i koliko nas gleda – svi gledamo prizor iz iste, filmom ponuđene, točke promatranja.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rgbClr val="E0752F"/>
              </a:buClr>
              <a:defRPr i="1"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Drugi temeljni problem gledanja prizora filma</a:t>
            </a:r>
            <a:r>
              <a:rPr>
                <a:solidFill>
                  <a:srgbClr val="0000FF"/>
                </a:solidFill>
              </a:rPr>
              <a:t>:</a:t>
            </a:r>
            <a:endParaRPr>
              <a:solidFill>
                <a:srgbClr val="0000FF"/>
              </a:solidFill>
            </a:endParaRPr>
          </a:p>
          <a:p>
            <a:pPr lvl="3" marL="1187450" indent="-182562">
              <a:lnSpc>
                <a:spcPct val="90000"/>
              </a:lnSpc>
              <a:spcBef>
                <a:spcPts val="0"/>
              </a:spcBef>
              <a:buClr>
                <a:srgbClr val="FEC3AE"/>
              </a:buClr>
              <a:defRPr i="1" sz="20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Kakvo se to promatračko snalaženje u njemu od nas traži?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0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8F8F8F"/>
      </a:accent3>
      <a:accent4>
        <a:srgbClr val="707070"/>
      </a:accent4>
      <a:accent5>
        <a:srgbClr val="FEC1AE"/>
      </a:accent5>
      <a:accent6>
        <a:srgbClr val="6A8AC5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8F8F8F"/>
      </a:accent3>
      <a:accent4>
        <a:srgbClr val="707070"/>
      </a:accent4>
      <a:accent5>
        <a:srgbClr val="FEC1AE"/>
      </a:accent5>
      <a:accent6>
        <a:srgbClr val="6A8AC5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