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8CC"/>
          </a:solidFill>
        </a:fill>
      </a:tcStyle>
    </a:wholeTbl>
    <a:band2H>
      <a:tcTxStyle b="def" i="def"/>
      <a:tcStyle>
        <a:tcBdr/>
        <a:fill>
          <a:solidFill>
            <a:srgbClr val="FF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9EA"/>
          </a:solidFill>
        </a:fill>
      </a:tcStyle>
    </a:wholeTbl>
    <a:band2H>
      <a:tcTxStyle b="def" i="def"/>
      <a:tcStyle>
        <a:tcBdr/>
        <a:fill>
          <a:solidFill>
            <a:srgbClr val="EAED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flipH="1">
            <a:off x="8762999" y="0"/>
            <a:ext cx="2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Shape 28"/>
          <p:cNvSpPr/>
          <p:nvPr/>
        </p:nvSpPr>
        <p:spPr>
          <a:xfrm flipH="1">
            <a:off x="76199" y="0"/>
            <a:ext cx="3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 flipH="1">
            <a:off x="8991599" y="0"/>
            <a:ext cx="2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Shape 3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1" name="Shape 31"/>
          <p:cNvSpPr/>
          <p:nvPr/>
        </p:nvSpPr>
        <p:spPr>
          <a:xfrm flipH="1">
            <a:off x="8915399" y="0"/>
            <a:ext cx="2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" name="Shape 32"/>
          <p:cNvSpPr/>
          <p:nvPr/>
        </p:nvSpPr>
        <p:spPr>
          <a:xfrm>
            <a:off x="8156568" y="5714993"/>
            <a:ext cx="549262" cy="5492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 flipH="1">
            <a:off x="8762999" y="164953"/>
            <a:ext cx="2" cy="6528093"/>
          </a:xfrm>
          <a:prstGeom prst="line">
            <a:avLst/>
          </a:prstGeom>
          <a:ln w="254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0" name="Shape 160"/>
          <p:cNvSpPr/>
          <p:nvPr/>
        </p:nvSpPr>
        <p:spPr>
          <a:xfrm flipH="1">
            <a:off x="75907" y="164953"/>
            <a:ext cx="2" cy="6528093"/>
          </a:xfrm>
          <a:prstGeom prst="line">
            <a:avLst/>
          </a:prstGeom>
          <a:ln w="5080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Shape 161"/>
          <p:cNvSpPr/>
          <p:nvPr/>
        </p:nvSpPr>
        <p:spPr>
          <a:xfrm flipH="1">
            <a:off x="8992182" y="164953"/>
            <a:ext cx="2" cy="6528093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2" name="Shape 162"/>
          <p:cNvSpPr/>
          <p:nvPr/>
        </p:nvSpPr>
        <p:spPr>
          <a:xfrm>
            <a:off x="8838907" y="164953"/>
            <a:ext cx="305093" cy="6528094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2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63" name="Shape 163"/>
          <p:cNvSpPr/>
          <p:nvPr/>
        </p:nvSpPr>
        <p:spPr>
          <a:xfrm flipH="1">
            <a:off x="8914816" y="164953"/>
            <a:ext cx="2" cy="6528093"/>
          </a:xfrm>
          <a:prstGeom prst="line">
            <a:avLst/>
          </a:prstGeom>
          <a:ln w="31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4" name="Shape 164"/>
          <p:cNvSpPr/>
          <p:nvPr/>
        </p:nvSpPr>
        <p:spPr>
          <a:xfrm>
            <a:off x="8155727" y="5605510"/>
            <a:ext cx="548862" cy="5211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2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8280601" y="5718471"/>
            <a:ext cx="306441" cy="305449"/>
          </a:xfrm>
          <a:prstGeom prst="rect">
            <a:avLst/>
          </a:prstGeom>
        </p:spPr>
        <p:txBody>
          <a:bodyPr lIns="44773" tIns="44773" rIns="44773" bIns="44773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990599" y="0"/>
            <a:ext cx="182565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1141412" y="0"/>
            <a:ext cx="230189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44" name="Shape 44"/>
          <p:cNvSpPr/>
          <p:nvPr/>
        </p:nvSpPr>
        <p:spPr>
          <a:xfrm flipH="1">
            <a:off x="106362" y="0"/>
            <a:ext cx="2" cy="6858001"/>
          </a:xfrm>
          <a:prstGeom prst="line">
            <a:avLst/>
          </a:prstGeom>
          <a:ln w="57150">
            <a:solidFill>
              <a:srgbClr val="FEC3AE">
                <a:alpha val="7294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" name="Shape 45"/>
          <p:cNvSpPr/>
          <p:nvPr/>
        </p:nvSpPr>
        <p:spPr>
          <a:xfrm flipH="1">
            <a:off x="914399" y="0"/>
            <a:ext cx="3" cy="6858001"/>
          </a:xfrm>
          <a:prstGeom prst="line">
            <a:avLst/>
          </a:prstGeom>
          <a:ln w="57150">
            <a:solidFill>
              <a:srgbClr val="FFEDE8">
                <a:alpha val="83135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 flipH="1">
            <a:off x="854074" y="0"/>
            <a:ext cx="3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" name="Shape 47"/>
          <p:cNvSpPr/>
          <p:nvPr/>
        </p:nvSpPr>
        <p:spPr>
          <a:xfrm flipH="1">
            <a:off x="1727199" y="0"/>
            <a:ext cx="3" cy="6858001"/>
          </a:xfrm>
          <a:prstGeom prst="line">
            <a:avLst/>
          </a:prstGeom>
          <a:ln w="28575">
            <a:solidFill>
              <a:srgbClr val="FEC3AE">
                <a:alpha val="8195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8" name="Shape 48"/>
          <p:cNvSpPr/>
          <p:nvPr/>
        </p:nvSpPr>
        <p:spPr>
          <a:xfrm flipH="1">
            <a:off x="1066799" y="0"/>
            <a:ext cx="3" cy="6858001"/>
          </a:xfrm>
          <a:prstGeom prst="line">
            <a:avLst/>
          </a:prstGeom>
          <a:ln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" name="Shape 49"/>
          <p:cNvSpPr/>
          <p:nvPr/>
        </p:nvSpPr>
        <p:spPr>
          <a:xfrm flipH="1">
            <a:off x="9113836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609583" y="3428983"/>
            <a:ext cx="1295368" cy="12953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1309678" y="4867266"/>
            <a:ext cx="641336" cy="64133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1090610" y="5500685"/>
            <a:ext cx="138110" cy="1365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1663696" y="5788021"/>
            <a:ext cx="274632" cy="27463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1904995" y="4495795"/>
            <a:ext cx="365117" cy="36511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xfrm>
            <a:off x="1476197" y="5034280"/>
            <a:ext cx="308331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flipH="1">
            <a:off x="8762999" y="0"/>
            <a:ext cx="2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Shape 64"/>
          <p:cNvSpPr/>
          <p:nvPr/>
        </p:nvSpPr>
        <p:spPr>
          <a:xfrm flipH="1">
            <a:off x="76199" y="0"/>
            <a:ext cx="3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" name="Shape 65"/>
          <p:cNvSpPr/>
          <p:nvPr/>
        </p:nvSpPr>
        <p:spPr>
          <a:xfrm flipH="1">
            <a:off x="8991599" y="0"/>
            <a:ext cx="2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6" name="Shape 6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7" name="Shape 67"/>
          <p:cNvSpPr/>
          <p:nvPr/>
        </p:nvSpPr>
        <p:spPr>
          <a:xfrm flipH="1">
            <a:off x="8915399" y="0"/>
            <a:ext cx="2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8" name="Shape 68"/>
          <p:cNvSpPr/>
          <p:nvPr/>
        </p:nvSpPr>
        <p:spPr>
          <a:xfrm>
            <a:off x="8156568" y="5714993"/>
            <a:ext cx="549262" cy="5492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H="1">
            <a:off x="8762999" y="0"/>
            <a:ext cx="2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" name="Shape 86"/>
          <p:cNvSpPr/>
          <p:nvPr/>
        </p:nvSpPr>
        <p:spPr>
          <a:xfrm flipH="1">
            <a:off x="76199" y="0"/>
            <a:ext cx="3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" name="Shape 87"/>
          <p:cNvSpPr/>
          <p:nvPr/>
        </p:nvSpPr>
        <p:spPr>
          <a:xfrm flipH="1">
            <a:off x="8991599" y="0"/>
            <a:ext cx="2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8" name="Shape 88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89" name="Shape 89"/>
          <p:cNvSpPr/>
          <p:nvPr/>
        </p:nvSpPr>
        <p:spPr>
          <a:xfrm flipH="1">
            <a:off x="8915399" y="0"/>
            <a:ext cx="2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Shape 90"/>
          <p:cNvSpPr/>
          <p:nvPr/>
        </p:nvSpPr>
        <p:spPr>
          <a:xfrm>
            <a:off x="8156568" y="5714993"/>
            <a:ext cx="549262" cy="5492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 flipH="1">
            <a:off x="8762999" y="0"/>
            <a:ext cx="2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1" name="Shape 101"/>
          <p:cNvSpPr/>
          <p:nvPr/>
        </p:nvSpPr>
        <p:spPr>
          <a:xfrm flipH="1">
            <a:off x="6248398" y="0"/>
            <a:ext cx="3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2" name="Shape 102"/>
          <p:cNvSpPr/>
          <p:nvPr/>
        </p:nvSpPr>
        <p:spPr>
          <a:xfrm flipH="1">
            <a:off x="6192837" y="0"/>
            <a:ext cx="2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3" name="Shape 103"/>
          <p:cNvSpPr/>
          <p:nvPr/>
        </p:nvSpPr>
        <p:spPr>
          <a:xfrm flipH="1">
            <a:off x="8991599" y="0"/>
            <a:ext cx="2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4" name="Shape 10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05" name="Shape 105"/>
          <p:cNvSpPr/>
          <p:nvPr/>
        </p:nvSpPr>
        <p:spPr>
          <a:xfrm flipH="1">
            <a:off x="8915399" y="0"/>
            <a:ext cx="2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6" name="Shape 106"/>
          <p:cNvSpPr/>
          <p:nvPr/>
        </p:nvSpPr>
        <p:spPr>
          <a:xfrm>
            <a:off x="8156568" y="5714993"/>
            <a:ext cx="549262" cy="5492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 flipH="1">
            <a:off x="8762999" y="0"/>
            <a:ext cx="2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Shape 117"/>
          <p:cNvSpPr/>
          <p:nvPr/>
        </p:nvSpPr>
        <p:spPr>
          <a:xfrm>
            <a:off x="8156568" y="5714993"/>
            <a:ext cx="549262" cy="5492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18" name="Shape 118"/>
          <p:cNvSpPr/>
          <p:nvPr/>
        </p:nvSpPr>
        <p:spPr>
          <a:xfrm flipH="1">
            <a:off x="8991599" y="0"/>
            <a:ext cx="2" cy="6858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9" name="Shape 11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20" name="Shape 120"/>
          <p:cNvSpPr/>
          <p:nvPr/>
        </p:nvSpPr>
        <p:spPr>
          <a:xfrm flipH="1">
            <a:off x="8915399" y="0"/>
            <a:ext cx="2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Shape 121"/>
          <p:cNvSpPr/>
          <p:nvPr/>
        </p:nvSpPr>
        <p:spPr>
          <a:xfrm flipH="1">
            <a:off x="6248398" y="0"/>
            <a:ext cx="3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Shape 122"/>
          <p:cNvSpPr/>
          <p:nvPr/>
        </p:nvSpPr>
        <p:spPr>
          <a:xfrm flipH="1">
            <a:off x="6192837" y="0"/>
            <a:ext cx="2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 flipH="1">
            <a:off x="8762999" y="0"/>
            <a:ext cx="2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Shape 133"/>
          <p:cNvSpPr/>
          <p:nvPr/>
        </p:nvSpPr>
        <p:spPr>
          <a:xfrm flipH="1">
            <a:off x="76199" y="0"/>
            <a:ext cx="3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Shape 134"/>
          <p:cNvSpPr/>
          <p:nvPr/>
        </p:nvSpPr>
        <p:spPr>
          <a:xfrm flipH="1">
            <a:off x="8991599" y="0"/>
            <a:ext cx="2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5" name="Shape 13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6" name="Shape 136"/>
          <p:cNvSpPr/>
          <p:nvPr/>
        </p:nvSpPr>
        <p:spPr>
          <a:xfrm flipH="1">
            <a:off x="8915399" y="0"/>
            <a:ext cx="2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7" name="Shape 137"/>
          <p:cNvSpPr/>
          <p:nvPr/>
        </p:nvSpPr>
        <p:spPr>
          <a:xfrm>
            <a:off x="8156568" y="5714993"/>
            <a:ext cx="549262" cy="54926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7465834" y="6323331"/>
            <a:ext cx="308332" cy="3073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 flipH="1">
            <a:off x="8762999" y="164953"/>
            <a:ext cx="2" cy="6528093"/>
          </a:xfrm>
          <a:prstGeom prst="line">
            <a:avLst/>
          </a:prstGeom>
          <a:ln w="25400">
            <a:solidFill>
              <a:srgbClr val="FEC3AE">
                <a:alpha val="9293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6" name="Shape 146"/>
          <p:cNvSpPr/>
          <p:nvPr/>
        </p:nvSpPr>
        <p:spPr>
          <a:xfrm flipH="1">
            <a:off x="6247815" y="164953"/>
            <a:ext cx="2" cy="6528093"/>
          </a:xfrm>
          <a:prstGeom prst="line">
            <a:avLst/>
          </a:prstGeom>
          <a:ln w="2540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7" name="Shape 147"/>
          <p:cNvSpPr/>
          <p:nvPr/>
        </p:nvSpPr>
        <p:spPr>
          <a:xfrm flipH="1">
            <a:off x="6192344" y="164953"/>
            <a:ext cx="2" cy="6528093"/>
          </a:xfrm>
          <a:prstGeom prst="line">
            <a:avLst/>
          </a:prstGeom>
          <a:ln w="31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Shape 148"/>
          <p:cNvSpPr/>
          <p:nvPr/>
        </p:nvSpPr>
        <p:spPr>
          <a:xfrm flipH="1">
            <a:off x="8992182" y="164953"/>
            <a:ext cx="2" cy="6528093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Shape 149"/>
          <p:cNvSpPr/>
          <p:nvPr/>
        </p:nvSpPr>
        <p:spPr>
          <a:xfrm>
            <a:off x="8838907" y="164953"/>
            <a:ext cx="305093" cy="6528094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2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50" name="Shape 150"/>
          <p:cNvSpPr/>
          <p:nvPr/>
        </p:nvSpPr>
        <p:spPr>
          <a:xfrm flipH="1">
            <a:off x="8914816" y="164953"/>
            <a:ext cx="2" cy="6528093"/>
          </a:xfrm>
          <a:prstGeom prst="line">
            <a:avLst/>
          </a:prstGeom>
          <a:ln w="31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1" name="Shape 151"/>
          <p:cNvSpPr/>
          <p:nvPr/>
        </p:nvSpPr>
        <p:spPr>
          <a:xfrm>
            <a:off x="8155727" y="5605510"/>
            <a:ext cx="548862" cy="5211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2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8280601" y="5718471"/>
            <a:ext cx="306441" cy="305449"/>
          </a:xfrm>
          <a:prstGeom prst="rect">
            <a:avLst/>
          </a:prstGeom>
        </p:spPr>
        <p:txBody>
          <a:bodyPr lIns="44773" tIns="44773" rIns="44773" bIns="44773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990599" y="0"/>
            <a:ext cx="182565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1141412" y="0"/>
            <a:ext cx="230189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" name="Shape 6"/>
          <p:cNvSpPr/>
          <p:nvPr/>
        </p:nvSpPr>
        <p:spPr>
          <a:xfrm flipH="1">
            <a:off x="106362" y="0"/>
            <a:ext cx="2" cy="6858001"/>
          </a:xfrm>
          <a:prstGeom prst="line">
            <a:avLst/>
          </a:prstGeom>
          <a:ln w="57150">
            <a:solidFill>
              <a:srgbClr val="FEC3AE">
                <a:alpha val="7294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" name="Shape 7"/>
          <p:cNvSpPr/>
          <p:nvPr/>
        </p:nvSpPr>
        <p:spPr>
          <a:xfrm flipH="1">
            <a:off x="914399" y="0"/>
            <a:ext cx="3" cy="6858001"/>
          </a:xfrm>
          <a:prstGeom prst="line">
            <a:avLst/>
          </a:prstGeom>
          <a:ln w="57150">
            <a:solidFill>
              <a:srgbClr val="FFEDE8">
                <a:alpha val="83135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" name="Shape 8"/>
          <p:cNvSpPr/>
          <p:nvPr/>
        </p:nvSpPr>
        <p:spPr>
          <a:xfrm flipH="1">
            <a:off x="854074" y="0"/>
            <a:ext cx="3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" name="Shape 9"/>
          <p:cNvSpPr/>
          <p:nvPr/>
        </p:nvSpPr>
        <p:spPr>
          <a:xfrm flipH="1">
            <a:off x="1727199" y="0"/>
            <a:ext cx="3" cy="6858001"/>
          </a:xfrm>
          <a:prstGeom prst="line">
            <a:avLst/>
          </a:prstGeom>
          <a:ln w="28575">
            <a:solidFill>
              <a:srgbClr val="FEC3AE">
                <a:alpha val="81959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" name="Shape 10"/>
          <p:cNvSpPr/>
          <p:nvPr/>
        </p:nvSpPr>
        <p:spPr>
          <a:xfrm flipH="1">
            <a:off x="1066799" y="0"/>
            <a:ext cx="3" cy="6858001"/>
          </a:xfrm>
          <a:prstGeom prst="line">
            <a:avLst/>
          </a:prstGeom>
          <a:ln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" name="Shape 11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609583" y="3428983"/>
            <a:ext cx="1295368" cy="12953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1323965" y="4867266"/>
            <a:ext cx="642924" cy="64133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1090610" y="5500685"/>
            <a:ext cx="138110" cy="1365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1663696" y="5791196"/>
            <a:ext cx="274632" cy="27463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1879595" y="4479920"/>
            <a:ext cx="365117" cy="36511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7" name="Shape 17"/>
          <p:cNvSpPr/>
          <p:nvPr/>
        </p:nvSpPr>
        <p:spPr>
          <a:xfrm flipH="1">
            <a:off x="9097961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" name="Shape 18"/>
          <p:cNvSpPr/>
          <p:nvPr>
            <p:ph type="title"/>
          </p:nvPr>
        </p:nvSpPr>
        <p:spPr>
          <a:xfrm>
            <a:off x="457200" y="0"/>
            <a:ext cx="7467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1490484" y="5034280"/>
            <a:ext cx="308332" cy="307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678769" marR="0" indent="-3120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914400" marR="0" indent="-18256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1223962" marR="0" indent="-2190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1553367" marR="0" indent="-27384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2010567" marR="0" indent="-27384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2467767" marR="0" indent="-27384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2924967" marR="0" indent="-27384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3382167" marR="0" indent="-27384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xfrm>
            <a:off x="2285999" y="3124199"/>
            <a:ext cx="6172202" cy="189389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HRVOJE TURKOVIĆ</a:t>
            </a:r>
            <a:br/>
            <a:r>
              <a:rPr sz="3000"/>
              <a:t>TEORIJA MONTAŽE </a:t>
            </a:r>
            <a:r>
              <a:rPr sz="2400"/>
              <a:t>(2015-2016)</a:t>
            </a:r>
          </a:p>
        </p:txBody>
      </p:sp>
      <p:sp>
        <p:nvSpPr>
          <p:cNvPr id="175" name="Shape 175"/>
          <p:cNvSpPr/>
          <p:nvPr>
            <p:ph type="body" sz="quarter" idx="4294967295"/>
          </p:nvPr>
        </p:nvSpPr>
        <p:spPr>
          <a:xfrm>
            <a:off x="2285999" y="5003800"/>
            <a:ext cx="6172202" cy="13716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SzTx/>
              <a:buNone/>
              <a:defRPr b="1" sz="1800">
                <a:solidFill>
                  <a:srgbClr val="575F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Temeljni pojmovi analize filma – prizor i točka promatranja</a:t>
            </a:r>
          </a:p>
          <a:p>
            <a:pPr marL="0" indent="0" algn="r">
              <a:buSzTx/>
              <a:buNone/>
              <a:defRPr b="1" sz="1800">
                <a:solidFill>
                  <a:srgbClr val="575F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13. X. 2015</a:t>
            </a:r>
            <a:r>
              <a:rPr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 idx="4294967295"/>
          </p:nvPr>
        </p:nvSpPr>
        <p:spPr>
          <a:xfrm>
            <a:off x="157655" y="164954"/>
            <a:ext cx="8834529" cy="881703"/>
          </a:xfrm>
          <a:prstGeom prst="rect">
            <a:avLst/>
          </a:prstGeom>
        </p:spPr>
        <p:txBody>
          <a:bodyPr lIns="44773" tIns="44773" rIns="44773" bIns="44773"/>
          <a:lstStyle>
            <a:lvl1pPr>
              <a:defRPr sz="3400">
                <a:latin typeface="Latha"/>
                <a:ea typeface="Latha"/>
                <a:cs typeface="Latha"/>
                <a:sym typeface="Latha"/>
              </a:defRPr>
            </a:lvl1pPr>
          </a:lstStyle>
          <a:p>
            <a:pPr/>
            <a:r>
              <a:t>KRITERIJI RAZLIKE MEĐU PLANOVIMA</a:t>
            </a:r>
          </a:p>
        </p:txBody>
      </p:sp>
      <p:sp>
        <p:nvSpPr>
          <p:cNvPr id="203" name="Shape 203"/>
          <p:cNvSpPr/>
          <p:nvPr>
            <p:ph type="body" idx="4294967295"/>
          </p:nvPr>
        </p:nvSpPr>
        <p:spPr>
          <a:xfrm>
            <a:off x="234146" y="1326929"/>
            <a:ext cx="8471924" cy="5075623"/>
          </a:xfrm>
          <a:prstGeom prst="rect">
            <a:avLst/>
          </a:prstGeom>
        </p:spPr>
        <p:txBody>
          <a:bodyPr lIns="44773" tIns="44773" rIns="44773" bIns="44773"/>
          <a:lstStyle/>
          <a:p>
            <a:pPr marL="292100" indent="-292100">
              <a:buSzTx/>
              <a:buNone/>
              <a:defRPr sz="2600">
                <a:latin typeface="Latha"/>
                <a:ea typeface="Latha"/>
                <a:cs typeface="Latha"/>
                <a:sym typeface="Latha"/>
              </a:defRPr>
            </a:pPr>
            <a:r>
              <a:t>Dvije se odredbe plana sreću (jer su povezane)</a:t>
            </a:r>
          </a:p>
          <a:p>
            <a:pPr marL="379729" indent="-379729">
              <a:buFontTx/>
              <a:buAutoNum type="alphaUcPeriod" startAt="1"/>
              <a:defRPr sz="2600">
                <a:latin typeface="Latha"/>
                <a:ea typeface="Latha"/>
                <a:cs typeface="Latha"/>
                <a:sym typeface="Latha"/>
              </a:defRPr>
            </a:pPr>
            <a:r>
              <a:t>Omjer u kojem je lik čovjeka smješten u izrezu kadra</a:t>
            </a:r>
          </a:p>
          <a:p>
            <a:pPr lvl="2" marL="0" indent="912812">
              <a:spcBef>
                <a:spcPts val="500"/>
              </a:spcBef>
              <a:buSzTx/>
              <a:buNone/>
              <a:defRPr sz="2200">
                <a:latin typeface="Latha"/>
                <a:ea typeface="Latha"/>
                <a:cs typeface="Latha"/>
                <a:sym typeface="Latha"/>
              </a:defRPr>
            </a:pPr>
            <a:r>
              <a:t>Mjera je čovjek, kao u prirodi najpoznatija ‘veličina’</a:t>
            </a:r>
          </a:p>
          <a:p>
            <a:pPr lvl="2" marL="0" indent="912812">
              <a:spcBef>
                <a:spcPts val="500"/>
              </a:spcBef>
              <a:buSzTx/>
              <a:buNone/>
              <a:defRPr sz="2200">
                <a:latin typeface="Latha"/>
                <a:ea typeface="Latha"/>
                <a:cs typeface="Latha"/>
                <a:sym typeface="Latha"/>
              </a:defRPr>
            </a:pPr>
            <a:r>
              <a:t>	s izuzetkom totala i detalja (velikih objekata)</a:t>
            </a:r>
          </a:p>
          <a:p>
            <a:pPr lvl="2" marL="0" indent="912812">
              <a:spcBef>
                <a:spcPts val="500"/>
              </a:spcBef>
              <a:buSzTx/>
              <a:buNone/>
              <a:defRPr sz="2200">
                <a:latin typeface="Latha"/>
                <a:ea typeface="Latha"/>
                <a:cs typeface="Latha"/>
                <a:sym typeface="Latha"/>
              </a:defRPr>
            </a:pPr>
            <a:r>
              <a:t>Omjer se odnosi na zamišljenu ili stvarnu zapremninu čovjeka (dijela čovjeka od tjemena nadolje) u prostoru kadra (unutar izreza)  </a:t>
            </a:r>
          </a:p>
          <a:p>
            <a:pPr marL="379729" indent="-379729">
              <a:buFontTx/>
              <a:buAutoNum type="alphaUcPeriod" startAt="2"/>
              <a:defRPr sz="2600">
                <a:latin typeface="Latha"/>
                <a:ea typeface="Latha"/>
                <a:cs typeface="Latha"/>
                <a:sym typeface="Latha"/>
              </a:defRPr>
            </a:pPr>
            <a:r>
              <a:t>Udaljenost točke promatranja od lika u središtu pozornosti</a:t>
            </a:r>
          </a:p>
          <a:p>
            <a:pPr lvl="1" marL="61912" indent="423862">
              <a:spcBef>
                <a:spcPts val="500"/>
              </a:spcBef>
              <a:buSzTx/>
              <a:buNone/>
              <a:defRPr sz="2000">
                <a:latin typeface="Latha"/>
                <a:ea typeface="Latha"/>
                <a:cs typeface="Latha"/>
                <a:sym typeface="Latha"/>
              </a:defRPr>
            </a:pPr>
            <a:r>
              <a:t>	</a:t>
            </a:r>
            <a:r>
              <a:rPr sz="2200"/>
              <a:t>Što smo bliži premetu promatranja to nam on zauzima veći dio vidnog polja – što smo udaljeniji to taj predmet zauzima manji dio vidnog polja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 idx="4294967295"/>
          </p:nvPr>
        </p:nvSpPr>
        <p:spPr>
          <a:xfrm>
            <a:off x="437930" y="164953"/>
            <a:ext cx="8706071" cy="652520"/>
          </a:xfrm>
          <a:prstGeom prst="rect">
            <a:avLst/>
          </a:prstGeom>
        </p:spPr>
        <p:txBody>
          <a:bodyPr lIns="44773" tIns="44773" rIns="44773" bIns="44773"/>
          <a:lstStyle>
            <a:lvl1pPr>
              <a:defRPr>
                <a:latin typeface="Latha"/>
                <a:ea typeface="Latha"/>
                <a:cs typeface="Latha"/>
                <a:sym typeface="Latha"/>
              </a:defRPr>
            </a:lvl1pPr>
          </a:lstStyle>
          <a:p>
            <a:pPr/>
            <a:r>
              <a:t>TIPIČNI PLANOVI – ORIJENTACIJSKE MJERE</a:t>
            </a:r>
          </a:p>
        </p:txBody>
      </p:sp>
      <p:sp>
        <p:nvSpPr>
          <p:cNvPr id="206" name="Shape 206"/>
          <p:cNvSpPr/>
          <p:nvPr>
            <p:ph type="body" idx="4294967295"/>
          </p:nvPr>
        </p:nvSpPr>
        <p:spPr>
          <a:xfrm>
            <a:off x="227723" y="890459"/>
            <a:ext cx="8764462" cy="5512094"/>
          </a:xfrm>
          <a:prstGeom prst="rect">
            <a:avLst/>
          </a:prstGeom>
        </p:spPr>
        <p:txBody>
          <a:bodyPr lIns="44773" tIns="44773" rIns="44773" bIns="44773"/>
          <a:lstStyle/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Total </a:t>
            </a:r>
            <a:r>
              <a:rPr>
                <a:solidFill>
                  <a:srgbClr val="000000"/>
                </a:solidFill>
              </a:rPr>
              <a:t>– izrez (vidno polje) obuhvaća veći dio ambijentalne cjeline</a:t>
            </a:r>
          </a:p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Srednji plan </a:t>
            </a:r>
            <a:r>
              <a:rPr>
                <a:solidFill>
                  <a:srgbClr val="000000"/>
                </a:solidFill>
              </a:rPr>
              <a:t>– izrez obuhvaća onoliko od prizora koliko je potrebno da se u njemu vidi cijeli čovjek – ‘od glave do pete’, s ponešto prostora iznad glave i ispred stopala</a:t>
            </a:r>
          </a:p>
          <a:p>
            <a:pPr lvl="1" marL="0" indent="388936">
              <a:spcBef>
                <a:spcPts val="400"/>
              </a:spcBef>
              <a:buSzTx/>
              <a:buNone/>
              <a:defRPr sz="1600">
                <a:latin typeface="Latha"/>
                <a:ea typeface="Latha"/>
                <a:cs typeface="Latha"/>
                <a:sym typeface="Latha"/>
              </a:defRPr>
            </a:pPr>
            <a:r>
              <a:t>Širi srednji plan – cijeli čovjek stane u izrez sa dosta prostora iznad glave i ispred stopala.</a:t>
            </a:r>
          </a:p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Američki plan </a:t>
            </a:r>
            <a:r>
              <a:rPr>
                <a:solidFill>
                  <a:srgbClr val="000000"/>
                </a:solidFill>
              </a:rPr>
              <a:t>– primjenjiv uglavnom na ljude: obuhvaća ljude od tjemena do koljena</a:t>
            </a:r>
          </a:p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Polublizu </a:t>
            </a:r>
            <a:r>
              <a:rPr>
                <a:solidFill>
                  <a:srgbClr val="000000"/>
                </a:solidFill>
              </a:rPr>
              <a:t>– izrez obuhvaća toliko da u njega stane lik čovjeka od tjemena do pojasa</a:t>
            </a:r>
          </a:p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Blizu </a:t>
            </a:r>
            <a:r>
              <a:rPr>
                <a:solidFill>
                  <a:srgbClr val="000000"/>
                </a:solidFill>
              </a:rPr>
              <a:t>– obuhvat koji odgovara poprsju čovjeka (od tjemena do prsiju) – u izrezu kadra</a:t>
            </a:r>
          </a:p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Krupni plan </a:t>
            </a:r>
            <a:r>
              <a:rPr>
                <a:solidFill>
                  <a:srgbClr val="000000"/>
                </a:solidFill>
              </a:rPr>
              <a:t>– obuhvat koji odgovara zapremnini cijele glave čovjeka u izrezu kadra</a:t>
            </a:r>
          </a:p>
          <a:p>
            <a:pPr marL="233679" indent="-233679">
              <a:buChar char="○"/>
              <a:defRPr sz="1600">
                <a:solidFill>
                  <a:srgbClr val="FF0000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Detalj </a:t>
            </a:r>
          </a:p>
          <a:p>
            <a:pPr lvl="1" marL="648581" indent="-259644">
              <a:spcBef>
                <a:spcPts val="400"/>
              </a:spcBef>
              <a:buFont typeface="Courier New"/>
              <a:buChar char="o"/>
              <a:defRPr sz="1600">
                <a:latin typeface="Latha"/>
                <a:ea typeface="Latha"/>
                <a:cs typeface="Latha"/>
                <a:sym typeface="Latha"/>
              </a:defRPr>
            </a:pPr>
            <a:r>
              <a:t>obuhvat koji odgovara manjem dijelu čovjekove glave u izrezu kadra</a:t>
            </a:r>
          </a:p>
          <a:p>
            <a:pPr lvl="1" marL="648581" indent="-259644">
              <a:spcBef>
                <a:spcPts val="400"/>
              </a:spcBef>
              <a:buFont typeface="Courier New"/>
              <a:buChar char="o"/>
              <a:defRPr sz="1600">
                <a:latin typeface="Latha"/>
                <a:ea typeface="Latha"/>
                <a:cs typeface="Latha"/>
                <a:sym typeface="Latha"/>
              </a:defRPr>
            </a:pPr>
            <a:r>
              <a:t>izrazit dio nekog većeg predmeta u izrezu kadra</a:t>
            </a:r>
          </a:p>
          <a:p>
            <a:pPr marL="204470" indent="-204470">
              <a:buChar char="○"/>
              <a:defRPr sz="1400">
                <a:latin typeface="Latha"/>
                <a:ea typeface="Latha"/>
                <a:cs typeface="Latha"/>
                <a:sym typeface="Latha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 idx="4294967295"/>
          </p:nvPr>
        </p:nvSpPr>
        <p:spPr>
          <a:xfrm>
            <a:off x="718205" y="164953"/>
            <a:ext cx="2747291" cy="465669"/>
          </a:xfrm>
          <a:prstGeom prst="rect">
            <a:avLst/>
          </a:prstGeom>
        </p:spPr>
        <p:txBody>
          <a:bodyPr lIns="44773" tIns="44773" rIns="44773" bIns="44773"/>
          <a:lstStyle>
            <a:lvl1pPr>
              <a:defRPr b="1" sz="2200">
                <a:latin typeface="Latha"/>
                <a:ea typeface="Latha"/>
                <a:cs typeface="Latha"/>
                <a:sym typeface="Latha"/>
              </a:defRPr>
            </a:lvl1pPr>
          </a:lstStyle>
          <a:p>
            <a:pPr/>
            <a:r>
              <a:t>1. PLANOVI:</a:t>
            </a:r>
          </a:p>
        </p:txBody>
      </p:sp>
      <p:sp>
        <p:nvSpPr>
          <p:cNvPr id="209" name="Shape 209"/>
          <p:cNvSpPr/>
          <p:nvPr>
            <p:ph type="body" sz="half" idx="4294967295"/>
          </p:nvPr>
        </p:nvSpPr>
        <p:spPr>
          <a:xfrm>
            <a:off x="991183" y="672953"/>
            <a:ext cx="2667001" cy="5585083"/>
          </a:xfrm>
          <a:prstGeom prst="rect">
            <a:avLst/>
          </a:prstGeom>
        </p:spPr>
        <p:txBody>
          <a:bodyPr lIns="44773" tIns="44773" rIns="44773" bIns="44773"/>
          <a:lstStyle/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  <a:r>
              <a:t>Krupni planovi (K)</a:t>
            </a:r>
          </a:p>
          <a:p>
            <a:pPr marL="0" indent="0">
              <a:buSzTx/>
              <a:buNone/>
              <a:defRPr sz="1400"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 sz="1100"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  <a:r>
              <a:t>Polublizu (PB)</a:t>
            </a: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 sz="1100"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  <a:r>
              <a:t>Srednji planovi (S)</a:t>
            </a: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 sz="1100"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  <a:r>
              <a:t>Detalji (DET)</a:t>
            </a: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 sz="1100">
                <a:latin typeface="Latha"/>
                <a:ea typeface="Latha"/>
                <a:cs typeface="Latha"/>
                <a:sym typeface="Latha"/>
              </a:defRPr>
            </a:pPr>
          </a:p>
          <a:p>
            <a:pPr marL="0" indent="0">
              <a:buSzTx/>
              <a:buNone/>
              <a:defRPr>
                <a:latin typeface="Latha"/>
                <a:ea typeface="Latha"/>
                <a:cs typeface="Latha"/>
                <a:sym typeface="Latha"/>
              </a:defRPr>
            </a:pPr>
            <a:r>
              <a:t>Totali (T)</a:t>
            </a:r>
          </a:p>
        </p:txBody>
      </p:sp>
      <p:pic>
        <p:nvPicPr>
          <p:cNvPr id="21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1815" y="382458"/>
            <a:ext cx="4677105" cy="6040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457200" y="-1"/>
            <a:ext cx="7467600" cy="93057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engleski termini 1.: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201711" y="1004638"/>
            <a:ext cx="8342215" cy="5853364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plan</a:t>
            </a:r>
            <a:r>
              <a:rPr b="0"/>
              <a:t>: engl. </a:t>
            </a:r>
            <a:r>
              <a:rPr b="0" i="1"/>
              <a:t>shot scale</a:t>
            </a:r>
            <a:endParaRPr i="1"/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total: engl. </a:t>
            </a:r>
            <a:r>
              <a:rPr i="1"/>
              <a:t>extreme long shot, XLS, panoramic shot</a:t>
            </a:r>
            <a:endParaRPr i="1"/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srednji plan: engl. </a:t>
            </a:r>
            <a:r>
              <a:rPr i="1"/>
              <a:t>full shot, FS</a:t>
            </a:r>
            <a:endParaRPr i="1"/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američki plan: engl. </a:t>
            </a:r>
            <a:r>
              <a:rPr i="1"/>
              <a:t>medium long shot, MLS, knee shot (american shot)</a:t>
            </a:r>
            <a:endParaRPr i="1"/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polublizu: engl. </a:t>
            </a:r>
            <a:r>
              <a:rPr i="1"/>
              <a:t>medium shot, MS, halfshot</a:t>
            </a:r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blizu: engl. </a:t>
            </a:r>
            <a:r>
              <a:rPr i="1"/>
              <a:t>medium close-up</a:t>
            </a:r>
            <a:r>
              <a:t>, </a:t>
            </a:r>
            <a:r>
              <a:rPr i="1"/>
              <a:t>MCU, bust shot</a:t>
            </a:r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krupni plan: engl. </a:t>
            </a:r>
            <a:r>
              <a:rPr i="1"/>
              <a:t>close-up, CU</a:t>
            </a:r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vrlo krupni plan: engl. </a:t>
            </a:r>
            <a:r>
              <a:rPr i="1"/>
              <a:t>close up, CU</a:t>
            </a:r>
          </a:p>
          <a:p>
            <a:pPr lvl="1" marL="639762" indent="-273050">
              <a:buSzPct val="7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detalj (manji od glave čovjeka): engl. </a:t>
            </a:r>
            <a:r>
              <a:rPr i="1"/>
              <a:t>extreme close-up, detail shot, detail, XCU</a:t>
            </a:r>
          </a:p>
        </p:txBody>
      </p:sp>
      <p:sp>
        <p:nvSpPr>
          <p:cNvPr id="214" name="Shape 214"/>
          <p:cNvSpPr/>
          <p:nvPr>
            <p:ph type="sldNum" sz="quarter" idx="4294967295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457200" y="-1"/>
            <a:ext cx="7467600" cy="822675"/>
          </a:xfrm>
          <a:prstGeom prst="rect">
            <a:avLst/>
          </a:prstGeom>
        </p:spPr>
        <p:txBody>
          <a:bodyPr/>
          <a:lstStyle/>
          <a:p>
            <a:pPr/>
            <a:r>
              <a:t>engleski termini 2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xfrm>
            <a:off x="314325" y="1060845"/>
            <a:ext cx="8229601" cy="5784457"/>
          </a:xfrm>
          <a:prstGeom prst="rect">
            <a:avLst/>
          </a:prstGeom>
        </p:spPr>
        <p:txBody>
          <a:bodyPr/>
          <a:lstStyle/>
          <a:p>
            <a:pPr lvl="1" marL="273050" indent="-273050">
              <a:lnSpc>
                <a:spcPct val="80000"/>
              </a:lnSpc>
              <a:spcBef>
                <a:spcPts val="400"/>
              </a:spcBef>
              <a:buChar char="▪"/>
              <a:defRPr b="1" sz="2200"/>
            </a:pPr>
            <a:r>
              <a:t>rakurs</a:t>
            </a:r>
            <a:r>
              <a:rPr b="0"/>
              <a:t>: engl. </a:t>
            </a:r>
            <a:r>
              <a:rPr b="0" i="1"/>
              <a:t>angle, camera angle</a:t>
            </a:r>
          </a:p>
          <a:p>
            <a:pPr lvl="1" marL="639762" indent="-273050">
              <a:lnSpc>
                <a:spcPct val="80000"/>
              </a:lnSpc>
              <a:spcBef>
                <a:spcPts val="400"/>
              </a:spcBef>
              <a:buChar char="▪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donji rakurs (DR)</a:t>
            </a:r>
            <a:r>
              <a:rPr i="1"/>
              <a:t>: </a:t>
            </a:r>
            <a:r>
              <a:t>engl. </a:t>
            </a:r>
            <a:r>
              <a:rPr i="1"/>
              <a:t>low-angle shot, low angle</a:t>
            </a:r>
            <a:endParaRPr i="1"/>
          </a:p>
          <a:p>
            <a:pPr lvl="1" marL="639762" indent="-273050">
              <a:lnSpc>
                <a:spcPct val="80000"/>
              </a:lnSpc>
              <a:spcBef>
                <a:spcPts val="400"/>
              </a:spcBef>
              <a:buChar char="▪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gornji rakurs (GR)</a:t>
            </a:r>
            <a:r>
              <a:rPr i="1"/>
              <a:t>: </a:t>
            </a:r>
            <a:r>
              <a:t>engl</a:t>
            </a:r>
            <a:r>
              <a:rPr i="1"/>
              <a:t>. high angle shot, high angle</a:t>
            </a:r>
            <a:endParaRPr i="1"/>
          </a:p>
          <a:p>
            <a:pPr lvl="1" marL="639762" indent="-273050">
              <a:lnSpc>
                <a:spcPct val="80000"/>
              </a:lnSpc>
              <a:spcBef>
                <a:spcPts val="400"/>
              </a:spcBef>
              <a:buChar char="▪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ravna vizura</a:t>
            </a:r>
            <a:r>
              <a:rPr i="1"/>
              <a:t>: </a:t>
            </a:r>
            <a:r>
              <a:t>engl.</a:t>
            </a:r>
            <a:r>
              <a:rPr i="1"/>
              <a:t> horizontal viewing angle, horizontal view</a:t>
            </a:r>
            <a:endParaRPr i="1"/>
          </a:p>
          <a:p>
            <a:pPr lvl="1" marL="639762" indent="-273050">
              <a:lnSpc>
                <a:spcPct val="80000"/>
              </a:lnSpc>
              <a:spcBef>
                <a:spcPts val="400"/>
              </a:spcBef>
              <a:buChar char="▪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krajni donji rakurs, ekstremni donji rakurs, žablja vizura, žablja perspektiva: </a:t>
            </a:r>
            <a:r>
              <a:rPr i="1"/>
              <a:t> </a:t>
            </a:r>
            <a:r>
              <a:t>engl</a:t>
            </a:r>
            <a:r>
              <a:rPr i="1"/>
              <a:t>. extreme low angle, frog's perspective, worm's eye view</a:t>
            </a:r>
            <a:endParaRPr i="1"/>
          </a:p>
          <a:p>
            <a:pPr lvl="1" marL="639762" indent="-273050">
              <a:lnSpc>
                <a:spcPct val="80000"/>
              </a:lnSpc>
              <a:spcBef>
                <a:spcPts val="400"/>
              </a:spcBef>
              <a:buChar char="▪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krajni gornji rakurs, ekstremni gornji rakurs, ptičja vizura, ptičja perspektiva:</a:t>
            </a:r>
            <a:r>
              <a:rPr i="1"/>
              <a:t> </a:t>
            </a:r>
            <a:r>
              <a:t>engl.</a:t>
            </a:r>
            <a:r>
              <a:rPr i="1"/>
              <a:t> extreme high angle, overhead shot, top-down perspective, top shot, bird's eye view</a:t>
            </a:r>
            <a:endParaRPr i="1"/>
          </a:p>
          <a:p>
            <a:pPr lvl="1" marL="639762" indent="-273050">
              <a:lnSpc>
                <a:spcPct val="80000"/>
              </a:lnSpc>
              <a:spcBef>
                <a:spcPts val="400"/>
              </a:spcBef>
              <a:buChar char="▪"/>
              <a:defRPr i="1" sz="2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0" indent="0">
              <a:lnSpc>
                <a:spcPct val="80000"/>
              </a:lnSpc>
              <a:spcBef>
                <a:spcPts val="400"/>
              </a:spcBef>
              <a:buChar char="▪"/>
              <a:defRPr i="1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 i="0" sz="2400"/>
              <a:t>strana: </a:t>
            </a:r>
            <a:r>
              <a:rPr i="0" sz="2400"/>
              <a:t>engl.</a:t>
            </a:r>
            <a:r>
              <a:rPr sz="2400"/>
              <a:t> visual angle, perspective, viewing angle</a:t>
            </a:r>
            <a:r>
              <a:rPr i="0" sz="2400"/>
              <a:t>)</a:t>
            </a:r>
          </a:p>
          <a:p>
            <a:pPr lvl="1" marL="317500" indent="0">
              <a:lnSpc>
                <a:spcPct val="80000"/>
              </a:lnSpc>
              <a:spcBef>
                <a:spcPts val="400"/>
              </a:spcBef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sprijeda: engl. </a:t>
            </a:r>
            <a:r>
              <a:rPr i="1"/>
              <a:t>frontal view</a:t>
            </a:r>
          </a:p>
          <a:p>
            <a:pPr lvl="1" marL="317500" indent="0">
              <a:lnSpc>
                <a:spcPct val="80000"/>
              </a:lnSpc>
              <a:spcBef>
                <a:spcPts val="400"/>
              </a:spcBef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straga: engl. </a:t>
            </a:r>
            <a:r>
              <a:rPr i="1"/>
              <a:t>tail-away shot</a:t>
            </a:r>
            <a:r>
              <a:t>, </a:t>
            </a:r>
            <a:r>
              <a:rPr i="1"/>
              <a:t>back view</a:t>
            </a:r>
            <a:endParaRPr i="1"/>
          </a:p>
          <a:p>
            <a:pPr lvl="1" marL="317500" indent="0">
              <a:lnSpc>
                <a:spcPct val="80000"/>
              </a:lnSpc>
              <a:spcBef>
                <a:spcPts val="400"/>
              </a:spcBef>
              <a:buChar char="▪"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i="0"/>
              <a:t>bočna vizura: engl. </a:t>
            </a:r>
            <a:r>
              <a:t>side view, profile</a:t>
            </a:r>
          </a:p>
          <a:p>
            <a:pPr lvl="1" marL="317500" indent="0">
              <a:lnSpc>
                <a:spcPct val="80000"/>
              </a:lnSpc>
              <a:spcBef>
                <a:spcPts val="400"/>
              </a:spcBef>
              <a:buChar char="▪"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i="0"/>
              <a:t>prednji poluprofil: engl. </a:t>
            </a:r>
            <a:r>
              <a:t>three-quarter face, three-quater profile</a:t>
            </a:r>
          </a:p>
        </p:txBody>
      </p:sp>
      <p:sp>
        <p:nvSpPr>
          <p:cNvPr id="218" name="Shape 218"/>
          <p:cNvSpPr/>
          <p:nvPr>
            <p:ph type="sldNum" sz="quarter" idx="4294967295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457200" y="0"/>
            <a:ext cx="7467600" cy="839192"/>
          </a:xfrm>
          <a:prstGeom prst="rect">
            <a:avLst/>
          </a:prstGeom>
        </p:spPr>
        <p:txBody>
          <a:bodyPr/>
          <a:lstStyle/>
          <a:p>
            <a:pPr/>
            <a:r>
              <a:t>engleski termini 3.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160585" y="1072553"/>
            <a:ext cx="8383342" cy="5785449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stanja promatranja: </a:t>
            </a:r>
            <a:r>
              <a:rPr b="0"/>
              <a:t>engl.</a:t>
            </a:r>
            <a:r>
              <a:rPr b="0" i="1"/>
              <a:t>*vantage-point state, state of viewing</a:t>
            </a:r>
            <a:r>
              <a:t> </a:t>
            </a:r>
            <a:r>
              <a:rPr b="0"/>
              <a:t>(?) </a:t>
            </a:r>
            <a:endParaRPr b="0"/>
          </a:p>
          <a:p>
            <a:pPr marL="539750"/>
            <a:r>
              <a:t>statična vizura: engl. static view, static shot</a:t>
            </a:r>
          </a:p>
          <a:p>
            <a:pPr marL="539750"/>
            <a:r>
              <a:t>dinamična vizura: engl. </a:t>
            </a:r>
            <a:r>
              <a:rPr i="1"/>
              <a:t>dynamic view, camera movement</a:t>
            </a:r>
            <a:endParaRPr i="1"/>
          </a:p>
          <a:p>
            <a:pPr marL="768350"/>
            <a:r>
              <a:t>vožnja: engl. </a:t>
            </a:r>
            <a:r>
              <a:rPr i="1"/>
              <a:t>traveling shot, dolly shot, dolling shot, trucking shot</a:t>
            </a:r>
            <a:endParaRPr i="1"/>
          </a:p>
          <a:p>
            <a:pPr marL="984250"/>
            <a:r>
              <a:t>prateća vožnja: engl. </a:t>
            </a:r>
            <a:r>
              <a:rPr i="1"/>
              <a:t>tracking shot, tracking</a:t>
            </a:r>
            <a:endParaRPr i="1"/>
          </a:p>
          <a:p>
            <a:pPr marL="768350"/>
            <a:r>
              <a:t>panorama: engl. </a:t>
            </a:r>
            <a:r>
              <a:rPr i="1"/>
              <a:t>pan, pan shot</a:t>
            </a:r>
            <a:endParaRPr i="1"/>
          </a:p>
          <a:p>
            <a:pPr marL="996950"/>
            <a:r>
              <a:t>prateća panorama: engl. </a:t>
            </a:r>
            <a:r>
              <a:rPr i="1"/>
              <a:t>tracking shot, tracking pan</a:t>
            </a:r>
            <a:endParaRPr i="1"/>
          </a:p>
          <a:p>
            <a:pPr marL="996950"/>
            <a:r>
              <a:t>brišuća panorama, filaž: engl. </a:t>
            </a:r>
            <a:r>
              <a:rPr i="1"/>
              <a:t>swish pan</a:t>
            </a:r>
          </a:p>
        </p:txBody>
      </p:sp>
      <p:sp>
        <p:nvSpPr>
          <p:cNvPr id="222" name="Shape 222"/>
          <p:cNvSpPr/>
          <p:nvPr>
            <p:ph type="sldNum" sz="quarter" idx="4294967295"/>
          </p:nvPr>
        </p:nvSpPr>
        <p:spPr>
          <a:xfrm>
            <a:off x="8280222" y="5840731"/>
            <a:ext cx="308331" cy="3073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 idx="4294967295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Latha"/>
                <a:ea typeface="Latha"/>
                <a:cs typeface="Latha"/>
                <a:sym typeface="Latha"/>
              </a:defRPr>
            </a:lvl1pPr>
          </a:lstStyle>
          <a:p>
            <a:pPr/>
            <a:r>
              <a:t>LITERATURA ZA “TEMELJNE POJMOVE”</a:t>
            </a:r>
          </a:p>
        </p:txBody>
      </p:sp>
      <p:sp>
        <p:nvSpPr>
          <p:cNvPr id="225" name="Shape 225"/>
          <p:cNvSpPr/>
          <p:nvPr>
            <p:ph type="body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 lIns="0" tIns="0" rIns="0" bIns="0"/>
          <a:lstStyle/>
          <a:p>
            <a:pPr marL="364066" indent="-364066"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Peterlić, Ante, gl. ur., 1990,</a:t>
            </a:r>
            <a:r>
              <a:rPr b="1"/>
              <a:t> </a:t>
            </a:r>
            <a:r>
              <a:rPr b="1" i="1"/>
              <a:t>Filmska enciklopedija 2</a:t>
            </a:r>
            <a:r>
              <a:t>, Zagreb. JLZ </a:t>
            </a:r>
            <a:r>
              <a:rPr i="1"/>
              <a:t>Miroslav Krleža</a:t>
            </a:r>
            <a:endParaRPr sz="1800"/>
          </a:p>
          <a:p>
            <a:pPr lvl="1" marL="0" indent="366711">
              <a:spcBef>
                <a:spcPts val="5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NATUKNICE:</a:t>
            </a:r>
            <a:endParaRPr sz="1700"/>
          </a:p>
          <a:p>
            <a:pPr lvl="1" marL="752194" indent="-385481">
              <a:spcBef>
                <a:spcPts val="500"/>
              </a:spcBef>
              <a:buFont typeface="Wingdings 2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 i="1"/>
              <a:t>Prizor, filmski </a:t>
            </a:r>
            <a:r>
              <a:t>(str. 372-173 )</a:t>
            </a:r>
            <a:r>
              <a:rPr i="1"/>
              <a:t> </a:t>
            </a:r>
            <a:endParaRPr i="1" sz="1700"/>
          </a:p>
          <a:p>
            <a:pPr lvl="1" marL="752194" indent="-385481">
              <a:spcBef>
                <a:spcPts val="500"/>
              </a:spcBef>
              <a:buFont typeface="Wingdings 2"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Točka promatranja </a:t>
            </a:r>
            <a:r>
              <a:rPr b="0" i="0"/>
              <a:t>(str. 631-632)</a:t>
            </a:r>
            <a:endParaRPr sz="1700"/>
          </a:p>
          <a:p>
            <a:pPr marL="364066" indent="-364066"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Turković, Hrvoje, 2000, </a:t>
            </a:r>
            <a:r>
              <a:rPr b="1" i="1"/>
              <a:t>Teorija filma, </a:t>
            </a:r>
            <a:r>
              <a:t>Zagreb: Meandar</a:t>
            </a:r>
            <a:r>
              <a:rPr b="1" i="1"/>
              <a:t> </a:t>
            </a:r>
            <a:endParaRPr b="1" i="1" sz="1800"/>
          </a:p>
          <a:p>
            <a:pPr lvl="1" marL="0" indent="366711">
              <a:spcBef>
                <a:spcPts val="5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POGLAVLJE: </a:t>
            </a:r>
            <a:r>
              <a:rPr i="1"/>
              <a:t>1. </a:t>
            </a:r>
            <a:r>
              <a:rPr b="1" i="1"/>
              <a:t>Pojam prizora i točke promatranja </a:t>
            </a:r>
            <a:r>
              <a:t>(str. 41-51)</a:t>
            </a:r>
            <a:r>
              <a:rPr b="1" i="1"/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 idx="4294967295"/>
          </p:nvPr>
        </p:nvSpPr>
        <p:spPr>
          <a:xfrm>
            <a:off x="457200" y="274636"/>
            <a:ext cx="8077200" cy="48736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TEMELJNI PRISTUP - DOŽIVLJAJNI TEMELJI FILMA </a:t>
            </a:r>
          </a:p>
        </p:txBody>
      </p:sp>
      <p:sp>
        <p:nvSpPr>
          <p:cNvPr id="178" name="Shape 178"/>
          <p:cNvSpPr/>
          <p:nvPr>
            <p:ph type="body" idx="4294967295"/>
          </p:nvPr>
        </p:nvSpPr>
        <p:spPr>
          <a:xfrm>
            <a:off x="0" y="838200"/>
            <a:ext cx="8610600" cy="6019800"/>
          </a:xfrm>
          <a:prstGeom prst="rect">
            <a:avLst/>
          </a:prstGeom>
        </p:spPr>
        <p:txBody>
          <a:bodyPr lIns="0" tIns="0" rIns="0" bIns="0"/>
          <a:lstStyle/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Gledamo filmove radi toga da imamo filmom potaknute i vođene doživljaje (engl. </a:t>
            </a:r>
            <a:r>
              <a:rPr i="1">
                <a:solidFill>
                  <a:srgbClr val="0000FF"/>
                </a:solidFill>
              </a:rPr>
              <a:t>experience</a:t>
            </a:r>
            <a:r>
              <a:t>) – doživljaj je razlog gledanja filmova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Filmovi se rade kako bi izazvali i vodili doživljaje gledatelja. Tj. filmovima se teži – proizvodno – dati ona struktura koja će izazivati i voditi određen (tražen, poželjan) repertoar doživljaja.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Dakle: doživljaj filma pri njegovoj projekciji/emitiranju vodeći je smisao izrade filma, a time i temeljni </a:t>
            </a:r>
            <a:r>
              <a:rPr i="1"/>
              <a:t>regulator</a:t>
            </a:r>
            <a:r>
              <a:t> izrade filma.</a:t>
            </a:r>
          </a:p>
          <a:p>
            <a:pPr lvl="1" marL="639762" indent="-273050">
              <a:spcBef>
                <a:spcPts val="400"/>
              </a:spcBef>
              <a:buFont typeface="Wingdings 2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Psihološki “zakoni” koji ravnaju reakcijama gledatelja u temelju su tzv. “filmskih pravila” – obrazaca koji su se ustalili dugogodišnjom filmskom praksom, a ustalili su se zato jer su bili psihološki djelotvorni: uvjetovali su određene tražene tipove reakcije u gledatelja.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Zadatak ovih predavanja bit će u utvrđivanju temeljnih psiholoških zakonomjernosti koje su u temelju “montažnih pravila”, odn. različitih pravila, običaja, normi, konvencija... što su se tradicijski uspostavila u filmskoj praksi.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Fokus predavanja u teoriji montaže bit će na </a:t>
            </a:r>
            <a:r>
              <a:rPr i="1">
                <a:solidFill>
                  <a:srgbClr val="FF0000"/>
                </a:solidFill>
              </a:rPr>
              <a:t>montažnom prijelazu </a:t>
            </a:r>
            <a:r>
              <a:t>i uvjetima što se moraju ispuniti da bi se dobio željeni tip prijelaza. 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sljedeća dva predavanja pozabavit ćemo se </a:t>
            </a:r>
            <a:r>
              <a:rPr>
                <a:solidFill>
                  <a:srgbClr val="FF0000"/>
                </a:solidFill>
              </a:rPr>
              <a:t>temeljnim pojmovima </a:t>
            </a:r>
            <a:r>
              <a:t>za analizu filma, odnosno ustaljenih, tipskih, montažnih rješenja.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 idx="4294967295"/>
          </p:nvPr>
        </p:nvSpPr>
        <p:spPr>
          <a:xfrm>
            <a:off x="228600" y="0"/>
            <a:ext cx="8382000" cy="533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i="1" sz="2400">
                <a:solidFill>
                  <a:srgbClr val="000000"/>
                </a:solidFill>
              </a:defRPr>
            </a:pPr>
            <a:r>
              <a:t>PRIZOR</a:t>
            </a:r>
            <a:r>
              <a:rPr i="0"/>
              <a:t> I </a:t>
            </a:r>
            <a:r>
              <a:t>TOČKA PROMATRANJA/MOTRIŠTE</a:t>
            </a:r>
          </a:p>
        </p:txBody>
      </p:sp>
      <p:sp>
        <p:nvSpPr>
          <p:cNvPr id="181" name="Shape 181"/>
          <p:cNvSpPr/>
          <p:nvPr>
            <p:ph type="body" idx="4294967295"/>
          </p:nvPr>
        </p:nvSpPr>
        <p:spPr>
          <a:xfrm>
            <a:off x="0" y="609600"/>
            <a:ext cx="8839200" cy="6248400"/>
          </a:xfrm>
          <a:prstGeom prst="rect">
            <a:avLst/>
          </a:prstGeom>
        </p:spPr>
        <p:txBody>
          <a:bodyPr lIns="0" tIns="0" rIns="0" bIns="0"/>
          <a:lstStyle/>
          <a:p>
            <a:pPr lvl="1" marL="639762" indent="-273050">
              <a:lnSpc>
                <a:spcPct val="90000"/>
              </a:lnSpc>
              <a:spcBef>
                <a:spcPts val="400"/>
              </a:spcBef>
              <a:buChar char="○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PRIMJER</a:t>
            </a:r>
            <a:r>
              <a:rPr i="1" sz="1800"/>
              <a:t>: Tko pjeva zlo ne misli (Krešo Golik, 1970) </a:t>
            </a:r>
            <a:r>
              <a:rPr sz="1800"/>
              <a:t>– scena u kuhinji i za ručkom</a:t>
            </a:r>
            <a:endParaRPr i="1" sz="1800"/>
          </a:p>
          <a:p>
            <a:pPr marL="303387" indent="-303387">
              <a:lnSpc>
                <a:spcPct val="9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PROBLEM: Što jedinstveno povezuje kadrove unutar scene, tako da možemo tvrditi da svi kadrovi pripadaju </a:t>
            </a:r>
            <a:r>
              <a:rPr i="1"/>
              <a:t>istoj sceni</a:t>
            </a:r>
            <a:r>
              <a:t>?</a:t>
            </a:r>
          </a:p>
          <a:p>
            <a:pPr marL="303387" indent="-303387">
              <a:lnSpc>
                <a:spcPct val="9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ODGOVOR: U sceni od kadra do kadra promatramo isti </a:t>
            </a:r>
            <a:r>
              <a:rPr b="1" i="1">
                <a:solidFill>
                  <a:srgbClr val="ED411F"/>
                </a:solidFill>
              </a:rPr>
              <a:t>prizor</a:t>
            </a:r>
            <a:r>
              <a:t>, a na prelasku na drugu scenu promatrački se prebacujemo na posve drugi </a:t>
            </a:r>
            <a:r>
              <a:rPr b="1" i="1">
                <a:solidFill>
                  <a:srgbClr val="ED411F"/>
                </a:solidFill>
              </a:rPr>
              <a:t>prizor</a:t>
            </a:r>
            <a:r>
              <a:rPr i="1"/>
              <a:t>.</a:t>
            </a:r>
            <a:endParaRPr i="1"/>
          </a:p>
          <a:p>
            <a:pPr marL="303387" indent="-303387">
              <a:lnSpc>
                <a:spcPct val="9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PROBLEM: Što svaka promjena kadra podrazumijeva? Što se tipski mijenja kad god se mijenja kadar?</a:t>
            </a:r>
          </a:p>
          <a:p>
            <a:pPr marL="303387" indent="-303387">
              <a:lnSpc>
                <a:spcPct val="9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ODGOVOR: I u sklopu scene i na prelasku s jednog prizora na drugi ono što se </a:t>
            </a:r>
            <a:r>
              <a:rPr i="1">
                <a:solidFill>
                  <a:srgbClr val="0000FF"/>
                </a:solidFill>
              </a:rPr>
              <a:t>mijenja od kadra do kadra</a:t>
            </a:r>
            <a:r>
              <a:t> jest </a:t>
            </a:r>
            <a:r>
              <a:rPr b="1" i="1">
                <a:solidFill>
                  <a:srgbClr val="ED411F"/>
                </a:solidFill>
              </a:rPr>
              <a:t>točka promatranja</a:t>
            </a:r>
            <a:r>
              <a:rPr i="1"/>
              <a:t>, </a:t>
            </a:r>
            <a:r>
              <a:t>odnosno </a:t>
            </a:r>
            <a:r>
              <a:rPr b="1" i="1">
                <a:solidFill>
                  <a:srgbClr val="ED411F"/>
                </a:solidFill>
              </a:rPr>
              <a:t>motrište</a:t>
            </a:r>
            <a:r>
              <a:t>, a time se mijenja i </a:t>
            </a:r>
            <a:r>
              <a:rPr b="1" i="1">
                <a:solidFill>
                  <a:srgbClr val="ED411F"/>
                </a:solidFill>
              </a:rPr>
              <a:t>vizura</a:t>
            </a:r>
            <a:r>
              <a:rPr i="1"/>
              <a:t> </a:t>
            </a:r>
            <a:r>
              <a:t>prizora. </a:t>
            </a:r>
          </a:p>
          <a:p>
            <a:pPr marL="303387" indent="-303387">
              <a:lnSpc>
                <a:spcPct val="9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DAKLE: dva su temeljna međusobno vezana polazna pojma za analizu filma, i montažnog prijelaza:</a:t>
            </a:r>
          </a:p>
          <a:p>
            <a:pPr lvl="1" marL="687947" indent="-321234">
              <a:lnSpc>
                <a:spcPct val="90000"/>
              </a:lnSpc>
              <a:spcBef>
                <a:spcPts val="400"/>
              </a:spcBef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Pojam </a:t>
            </a:r>
            <a:r>
              <a:rPr i="1">
                <a:solidFill>
                  <a:srgbClr val="FF0000"/>
                </a:solidFill>
              </a:rPr>
              <a:t>prizora </a:t>
            </a:r>
            <a:r>
              <a:t>(eng. </a:t>
            </a:r>
            <a:r>
              <a:rPr i="1">
                <a:solidFill>
                  <a:srgbClr val="0000FF"/>
                </a:solidFill>
              </a:rPr>
              <a:t>diegesis, diegetic space, event, sound – </a:t>
            </a:r>
            <a:r>
              <a:rPr b="1" i="1">
                <a:solidFill>
                  <a:srgbClr val="0000FF"/>
                </a:solidFill>
              </a:rPr>
              <a:t>diegetic scene</a:t>
            </a:r>
            <a:r>
              <a:t>)</a:t>
            </a:r>
            <a:r>
              <a:rPr i="1"/>
              <a:t> </a:t>
            </a:r>
            <a:endParaRPr i="1"/>
          </a:p>
          <a:p>
            <a:pPr lvl="1" marL="687947" indent="-321234">
              <a:lnSpc>
                <a:spcPct val="90000"/>
              </a:lnSpc>
              <a:spcBef>
                <a:spcPts val="400"/>
              </a:spcBef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Pojam </a:t>
            </a:r>
            <a:r>
              <a:rPr i="1">
                <a:solidFill>
                  <a:srgbClr val="FF0000"/>
                </a:solidFill>
              </a:rPr>
              <a:t>točke promatranja </a:t>
            </a:r>
            <a:r>
              <a:t>ili </a:t>
            </a:r>
            <a:r>
              <a:rPr i="1">
                <a:solidFill>
                  <a:srgbClr val="FF0000"/>
                </a:solidFill>
              </a:rPr>
              <a:t>motrišta </a:t>
            </a:r>
            <a:r>
              <a:t>(eng. </a:t>
            </a:r>
            <a:r>
              <a:rPr i="1">
                <a:solidFill>
                  <a:srgbClr val="0000FF"/>
                </a:solidFill>
              </a:rPr>
              <a:t>perceptual point of view, vantage point</a:t>
            </a:r>
            <a:r>
              <a:t>)</a:t>
            </a:r>
            <a:r>
              <a:rPr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 idx="4294967295"/>
          </p:nvPr>
        </p:nvSpPr>
        <p:spPr>
          <a:xfrm>
            <a:off x="323850" y="-1"/>
            <a:ext cx="7010400" cy="64611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POJAM </a:t>
            </a:r>
            <a:r>
              <a:rPr i="1"/>
              <a:t>PRIZORA</a:t>
            </a:r>
          </a:p>
        </p:txBody>
      </p:sp>
      <p:sp>
        <p:nvSpPr>
          <p:cNvPr id="184" name="Shape 184"/>
          <p:cNvSpPr/>
          <p:nvPr>
            <p:ph type="body" idx="4294967295"/>
          </p:nvPr>
        </p:nvSpPr>
        <p:spPr>
          <a:xfrm>
            <a:off x="-2" y="609599"/>
            <a:ext cx="8763004" cy="5903915"/>
          </a:xfrm>
          <a:prstGeom prst="rect">
            <a:avLst/>
          </a:prstGeom>
        </p:spPr>
        <p:txBody>
          <a:bodyPr lIns="0" tIns="0" rIns="0" bIns="0"/>
          <a:lstStyle/>
          <a:p>
            <a:pPr marL="303387" indent="-303387">
              <a:lnSpc>
                <a:spcPct val="80000"/>
              </a:lnSpc>
              <a:buChar char="○"/>
              <a:defRPr b="1" i="1" sz="2000">
                <a:solidFill>
                  <a:srgbClr val="ED411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prizor / filmski prizor </a:t>
            </a:r>
            <a:r>
              <a:rPr i="0">
                <a:solidFill>
                  <a:srgbClr val="000000"/>
                </a:solidFill>
              </a:rPr>
              <a:t>(engl.</a:t>
            </a:r>
            <a:r>
              <a:rPr i="0"/>
              <a:t> </a:t>
            </a:r>
            <a:r>
              <a:rPr>
                <a:solidFill>
                  <a:srgbClr val="0000FF"/>
                </a:solidFill>
              </a:rPr>
              <a:t>diegetic scene</a:t>
            </a:r>
            <a:r>
              <a:rPr i="0"/>
              <a:t>)</a:t>
            </a:r>
          </a:p>
          <a:p>
            <a:pPr lvl="1" marL="687947" indent="-321234">
              <a:lnSpc>
                <a:spcPct val="80000"/>
              </a:lnSpc>
              <a:spcBef>
                <a:spcPts val="400"/>
              </a:spcBef>
              <a:buFont typeface="Wingdings 2"/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dio u filmu predočenog svijeta </a:t>
            </a:r>
            <a:r>
              <a:rPr i="0"/>
              <a:t>koji je</a:t>
            </a:r>
            <a:r>
              <a:t> dostupan neposrednom vizualnom i slušnom razgledavanju i praćenju, </a:t>
            </a:r>
            <a:r>
              <a:rPr i="0"/>
              <a:t>tj. u kojem se </a:t>
            </a:r>
            <a:r>
              <a:t>neposredno promatrački snalazimo</a:t>
            </a:r>
          </a:p>
          <a:p>
            <a:pPr marL="303387" indent="-303387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Prizor se identificira na temelju onog što od prizora vidimo </a:t>
            </a:r>
            <a:r>
              <a:rPr i="1">
                <a:solidFill>
                  <a:srgbClr val="FF0000"/>
                </a:solidFill>
              </a:rPr>
              <a:t>u kadru</a:t>
            </a:r>
            <a:r>
              <a:t> – tj. </a:t>
            </a:r>
            <a:r>
              <a:rPr i="1">
                <a:solidFill>
                  <a:srgbClr val="FF0000"/>
                </a:solidFill>
              </a:rPr>
              <a:t>u vidnom polju</a:t>
            </a:r>
            <a:r>
              <a:t>, a na temelju sljedećih tipskih </a:t>
            </a:r>
            <a:r>
              <a:rPr i="1">
                <a:solidFill>
                  <a:srgbClr val="0000FF"/>
                </a:solidFill>
              </a:rPr>
              <a:t>prizornih sastojaka</a:t>
            </a:r>
            <a:r>
              <a:t>:</a:t>
            </a:r>
          </a:p>
          <a:p>
            <a:pPr marL="303387" indent="-303387">
              <a:lnSpc>
                <a:spcPct val="80000"/>
              </a:lnSpc>
              <a:buChar char="▪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</a:t>
            </a:r>
            <a:r>
              <a:rPr i="1">
                <a:solidFill>
                  <a:srgbClr val="FF0000"/>
                </a:solidFill>
              </a:rPr>
              <a:t>Ambijent</a:t>
            </a:r>
            <a:r>
              <a:t>  - “nekretnine” svijeta, postojani okoliš – okružuje promatrača (eng.  </a:t>
            </a:r>
            <a:r>
              <a:rPr i="1">
                <a:solidFill>
                  <a:srgbClr val="0000FF"/>
                </a:solidFill>
              </a:rPr>
              <a:t>diegetic space</a:t>
            </a:r>
            <a:r>
              <a:rPr>
                <a:solidFill>
                  <a:srgbClr val="0000FF"/>
                </a:solidFill>
              </a:rPr>
              <a:t>)</a:t>
            </a:r>
            <a:r>
              <a:t> </a:t>
            </a:r>
          </a:p>
          <a:p>
            <a:pPr lvl="2" marL="934684" indent="-202847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žarg. </a:t>
            </a:r>
            <a:r>
              <a:rPr>
                <a:solidFill>
                  <a:srgbClr val="0000FF"/>
                </a:solidFill>
              </a:rPr>
              <a:t>o</a:t>
            </a:r>
            <a:r>
              <a:rPr i="1">
                <a:solidFill>
                  <a:srgbClr val="0000FF"/>
                </a:solidFill>
              </a:rPr>
              <a:t>bjekt </a:t>
            </a:r>
            <a:r>
              <a:t>(eng. </a:t>
            </a:r>
            <a:r>
              <a:rPr i="1">
                <a:solidFill>
                  <a:srgbClr val="0000FF"/>
                </a:solidFill>
              </a:rPr>
              <a:t>set</a:t>
            </a:r>
            <a:r>
              <a:t>)</a:t>
            </a:r>
            <a:r>
              <a:rPr i="1"/>
              <a:t>, </a:t>
            </a:r>
            <a:r>
              <a:t>na nekoj </a:t>
            </a:r>
            <a:r>
              <a:rPr i="1">
                <a:solidFill>
                  <a:srgbClr val="0000FF"/>
                </a:solidFill>
              </a:rPr>
              <a:t>lokaciji </a:t>
            </a:r>
            <a:r>
              <a:t>(eng. </a:t>
            </a:r>
            <a:r>
              <a:rPr i="1">
                <a:solidFill>
                  <a:srgbClr val="0000FF"/>
                </a:solidFill>
              </a:rPr>
              <a:t>location</a:t>
            </a:r>
            <a:r>
              <a:t>)</a:t>
            </a:r>
            <a:r>
              <a:rPr i="1"/>
              <a:t>,</a:t>
            </a:r>
            <a:r>
              <a:rPr i="1">
                <a:solidFill>
                  <a:srgbClr val="0000FF"/>
                </a:solidFill>
              </a:rPr>
              <a:t> </a:t>
            </a:r>
            <a:r>
              <a:rPr i="1"/>
              <a:t>ili</a:t>
            </a:r>
            <a:r>
              <a:rPr i="1">
                <a:solidFill>
                  <a:srgbClr val="0000FF"/>
                </a:solidFill>
              </a:rPr>
              <a:t> u studiju </a:t>
            </a:r>
            <a:r>
              <a:t>(eng. </a:t>
            </a:r>
            <a:r>
              <a:rPr i="1">
                <a:solidFill>
                  <a:srgbClr val="0000FF"/>
                </a:solidFill>
              </a:rPr>
              <a:t>studio, sound stage</a:t>
            </a:r>
            <a:r>
              <a:rPr>
                <a:solidFill>
                  <a:srgbClr val="0000FF"/>
                </a:solidFill>
              </a:rPr>
              <a:t>)</a:t>
            </a:r>
            <a:endParaRPr i="1">
              <a:solidFill>
                <a:srgbClr val="0000FF"/>
              </a:solidFill>
            </a:endParaRPr>
          </a:p>
          <a:p>
            <a:pPr marL="303387" indent="-303387">
              <a:lnSpc>
                <a:spcPct val="80000"/>
              </a:lnSpc>
              <a:buChar char="▪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FF0000"/>
                </a:solidFill>
              </a:rPr>
              <a:t>. </a:t>
            </a:r>
            <a:r>
              <a:rPr i="1">
                <a:solidFill>
                  <a:srgbClr val="FF0000"/>
                </a:solidFill>
              </a:rPr>
              <a:t>Ambijentalna atmosfera </a:t>
            </a:r>
            <a:r>
              <a:t>– vremenski uvjetovan izgled ambijenta (eng. </a:t>
            </a:r>
            <a:r>
              <a:rPr i="1">
                <a:solidFill>
                  <a:srgbClr val="0000FF"/>
                </a:solidFill>
              </a:rPr>
              <a:t>atmosphere</a:t>
            </a:r>
            <a:r>
              <a:t>)</a:t>
            </a:r>
            <a:endParaRPr i="1">
              <a:solidFill>
                <a:srgbClr val="FF0000"/>
              </a:solidFill>
            </a:endParaRPr>
          </a:p>
          <a:p>
            <a:pPr marL="303387" indent="-303387">
              <a:lnSpc>
                <a:spcPct val="80000"/>
              </a:lnSpc>
              <a:buChar char="▪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</a:t>
            </a:r>
            <a:r>
              <a:rPr i="1">
                <a:solidFill>
                  <a:srgbClr val="FF0000"/>
                </a:solidFill>
              </a:rPr>
              <a:t>Likovi </a:t>
            </a:r>
            <a:r>
              <a:rPr i="1"/>
              <a:t>– </a:t>
            </a:r>
            <a:r>
              <a:t>samodjelatna bića (ljudi, životinje, roboti, antropomorfni predmeti) </a:t>
            </a:r>
          </a:p>
          <a:p>
            <a:pPr lvl="2" marL="934684" indent="-202847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žarg. </a:t>
            </a:r>
            <a:r>
              <a:rPr i="1">
                <a:solidFill>
                  <a:srgbClr val="0000FF"/>
                </a:solidFill>
              </a:rPr>
              <a:t>glumci</a:t>
            </a:r>
            <a:r>
              <a:rPr i="1"/>
              <a:t>, </a:t>
            </a:r>
            <a:r>
              <a:rPr i="1">
                <a:solidFill>
                  <a:srgbClr val="0000FF"/>
                </a:solidFill>
              </a:rPr>
              <a:t>uloge </a:t>
            </a:r>
            <a:r>
              <a:t>(eng.  </a:t>
            </a:r>
            <a:r>
              <a:rPr i="1">
                <a:solidFill>
                  <a:srgbClr val="0000FF"/>
                </a:solidFill>
              </a:rPr>
              <a:t>characters / actors, roles</a:t>
            </a:r>
            <a:r>
              <a:t>)</a:t>
            </a:r>
          </a:p>
          <a:p>
            <a:pPr marL="303387" indent="-303387">
              <a:lnSpc>
                <a:spcPct val="80000"/>
              </a:lnSpc>
              <a:buChar char="▪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</a:t>
            </a:r>
            <a:r>
              <a:rPr i="1">
                <a:solidFill>
                  <a:srgbClr val="FF0000"/>
                </a:solidFill>
              </a:rPr>
              <a:t>Zbivanja </a:t>
            </a:r>
            <a:r>
              <a:t>– pojedinačne zamjedbeno uočljive promjene u prizoru </a:t>
            </a:r>
          </a:p>
          <a:p>
            <a:pPr lvl="2" marL="934684" indent="-202847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žarg. </a:t>
            </a:r>
            <a:r>
              <a:rPr i="1">
                <a:solidFill>
                  <a:srgbClr val="0000FF"/>
                </a:solidFill>
              </a:rPr>
              <a:t>akcija </a:t>
            </a:r>
            <a:r>
              <a:t>(eng.  </a:t>
            </a:r>
            <a:r>
              <a:rPr i="1">
                <a:solidFill>
                  <a:srgbClr val="0000FF"/>
                </a:solidFill>
              </a:rPr>
              <a:t>diegetic events / action</a:t>
            </a:r>
            <a:r>
              <a:t>)</a:t>
            </a:r>
          </a:p>
          <a:p>
            <a:pPr marL="303387" indent="-303387">
              <a:lnSpc>
                <a:spcPct val="80000"/>
              </a:lnSpc>
              <a:buChar char="▪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</a:t>
            </a:r>
            <a:r>
              <a:rPr i="1">
                <a:solidFill>
                  <a:srgbClr val="FF0000"/>
                </a:solidFill>
              </a:rPr>
              <a:t>Predmeta </a:t>
            </a:r>
            <a:r>
              <a:rPr i="1"/>
              <a:t>– </a:t>
            </a:r>
            <a:r>
              <a:t>“pokretnine” svijeta, ono s čime se može baratati,  pokretati </a:t>
            </a:r>
          </a:p>
          <a:p>
            <a:pPr lvl="2" marL="934684" indent="-202847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žarg. </a:t>
            </a:r>
            <a:r>
              <a:rPr i="1">
                <a:solidFill>
                  <a:srgbClr val="0000FF"/>
                </a:solidFill>
              </a:rPr>
              <a:t>rekvizita </a:t>
            </a:r>
            <a:r>
              <a:t>(eng.  </a:t>
            </a:r>
            <a:r>
              <a:rPr i="1">
                <a:solidFill>
                  <a:srgbClr val="0000FF"/>
                </a:solidFill>
              </a:rPr>
              <a:t>props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 idx="4294967295"/>
          </p:nvPr>
        </p:nvSpPr>
        <p:spPr>
          <a:xfrm>
            <a:off x="457200" y="122236"/>
            <a:ext cx="7543800" cy="793753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/>
            </a:lvl1pPr>
          </a:lstStyle>
          <a:p>
            <a:pPr/>
            <a:r>
              <a:t>DVA DIJELA PRIZORA</a:t>
            </a:r>
          </a:p>
        </p:txBody>
      </p:sp>
      <p:sp>
        <p:nvSpPr>
          <p:cNvPr id="187" name="Shape 187"/>
          <p:cNvSpPr/>
          <p:nvPr>
            <p:ph type="body" idx="4294967295"/>
          </p:nvPr>
        </p:nvSpPr>
        <p:spPr>
          <a:xfrm>
            <a:off x="0" y="990600"/>
            <a:ext cx="8686800" cy="5867400"/>
          </a:xfrm>
          <a:prstGeom prst="rect">
            <a:avLst/>
          </a:prstGeom>
        </p:spPr>
        <p:txBody>
          <a:bodyPr lIns="0" tIns="0" rIns="0" bIns="0"/>
          <a:lstStyle/>
          <a:p>
            <a:pPr marL="303387" indent="-303387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Prizor ne prestaje na rubovima kadra nego se proteže izvan rubova kadra</a:t>
            </a:r>
            <a:endParaRPr i="1">
              <a:solidFill>
                <a:schemeClr val="accent2"/>
              </a:solidFill>
            </a:endParaRPr>
          </a:p>
          <a:p>
            <a:pPr lvl="1" marL="687947" indent="-321234">
              <a:lnSpc>
                <a:spcPct val="80000"/>
              </a:lnSpc>
              <a:spcBef>
                <a:spcPts val="400"/>
              </a:spcBef>
              <a:buFont typeface="Wingdings 2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Prizor okružuje točku promatranja iako samo manji njegov dio ‘ulazi’ u kadar (tj. u vidno polje)  u trenutku promatranja</a:t>
            </a:r>
          </a:p>
          <a:p>
            <a:pPr marL="303387" indent="-303387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Važna razlika:</a:t>
            </a:r>
          </a:p>
          <a:p>
            <a:pPr lvl="1" marL="687947" indent="-321234">
              <a:lnSpc>
                <a:spcPct val="80000"/>
              </a:lnSpc>
              <a:spcBef>
                <a:spcPts val="400"/>
              </a:spcBef>
              <a:buFont typeface="Wingdings 2"/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prizor u kadru, </a:t>
            </a:r>
            <a:r>
              <a:rPr i="0">
                <a:solidFill>
                  <a:srgbClr val="000000"/>
                </a:solidFill>
              </a:rPr>
              <a:t>tj. </a:t>
            </a:r>
            <a:r>
              <a:t>u vidnom polju </a:t>
            </a:r>
            <a:r>
              <a:rPr i="0">
                <a:solidFill>
                  <a:srgbClr val="000000"/>
                </a:solidFill>
              </a:rPr>
              <a:t>(eng. </a:t>
            </a:r>
            <a:r>
              <a:rPr>
                <a:solidFill>
                  <a:srgbClr val="0000FF"/>
                </a:solidFill>
              </a:rPr>
              <a:t>on screen</a:t>
            </a:r>
            <a:r>
              <a:rPr i="0">
                <a:solidFill>
                  <a:srgbClr val="000000"/>
                </a:solidFill>
              </a:rPr>
              <a:t>)</a:t>
            </a:r>
          </a:p>
          <a:p>
            <a:pPr lvl="1" marL="687947" indent="-321234">
              <a:lnSpc>
                <a:spcPct val="80000"/>
              </a:lnSpc>
              <a:spcBef>
                <a:spcPts val="400"/>
              </a:spcBef>
              <a:buFont typeface="Wingdings 2"/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prizor izvan kadra, </a:t>
            </a:r>
            <a:r>
              <a:rPr i="0">
                <a:solidFill>
                  <a:srgbClr val="000000"/>
                </a:solidFill>
              </a:rPr>
              <a:t>tj. </a:t>
            </a:r>
            <a:r>
              <a:t>izvan vidnog polja</a:t>
            </a:r>
            <a:r>
              <a:rPr i="0">
                <a:solidFill>
                  <a:srgbClr val="000000"/>
                </a:solidFill>
              </a:rPr>
              <a:t> (</a:t>
            </a:r>
            <a:r>
              <a:t>off prostor</a:t>
            </a:r>
            <a:r>
              <a:rPr i="0"/>
              <a:t>, </a:t>
            </a:r>
            <a:r>
              <a:t>off zvuk</a:t>
            </a:r>
            <a:r>
              <a:rPr i="0">
                <a:solidFill>
                  <a:srgbClr val="000000"/>
                </a:solidFill>
              </a:rPr>
              <a:t>); (eng.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off screen</a:t>
            </a:r>
            <a:r>
              <a:rPr i="0">
                <a:solidFill>
                  <a:srgbClr val="000000"/>
                </a:solidFill>
              </a:rPr>
              <a:t>)</a:t>
            </a:r>
          </a:p>
          <a:p>
            <a:pPr marL="303387" indent="-303387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Vidljiv dio prizora (onaj u vidnom polju, u kadru) od trenutno nevidljivog (onog izvan kadra, izvan vidnog polja) dijeli - </a:t>
            </a:r>
            <a:r>
              <a:rPr i="1">
                <a:solidFill>
                  <a:srgbClr val="FF0000"/>
                </a:solidFill>
              </a:rPr>
              <a:t>izrez kadra </a:t>
            </a:r>
            <a:r>
              <a:t>(eng. </a:t>
            </a:r>
            <a:r>
              <a:rPr i="1">
                <a:solidFill>
                  <a:srgbClr val="0000FF"/>
                </a:solidFill>
              </a:rPr>
              <a:t>frame</a:t>
            </a:r>
            <a:r>
              <a:t>)</a:t>
            </a:r>
          </a:p>
          <a:p>
            <a:pPr lvl="2" marL="934684" indent="-202847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Izrez </a:t>
            </a:r>
            <a:r>
              <a:rPr i="0">
                <a:solidFill>
                  <a:srgbClr val="000000"/>
                </a:solidFill>
              </a:rPr>
              <a:t>je granica koja dijeli </a:t>
            </a:r>
            <a:r>
              <a:rPr i="0">
                <a:solidFill>
                  <a:srgbClr val="800080"/>
                </a:solidFill>
              </a:rPr>
              <a:t>ograničeno</a:t>
            </a:r>
            <a:r>
              <a:rPr i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vidno polje</a:t>
            </a:r>
            <a:r>
              <a:rPr i="0">
                <a:solidFill>
                  <a:srgbClr val="0000FF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(eng. </a:t>
            </a:r>
            <a:r>
              <a:rPr>
                <a:solidFill>
                  <a:srgbClr val="0000FF"/>
                </a:solidFill>
              </a:rPr>
              <a:t>visual field</a:t>
            </a:r>
            <a:r>
              <a:rPr i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prizora od </a:t>
            </a:r>
            <a:r>
              <a:rPr i="0">
                <a:solidFill>
                  <a:srgbClr val="800080"/>
                </a:solidFill>
              </a:rPr>
              <a:t>sveokružujućeg</a:t>
            </a:r>
            <a:r>
              <a:rPr i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izvanvidnog polja </a:t>
            </a:r>
            <a:r>
              <a:rPr i="0">
                <a:solidFill>
                  <a:srgbClr val="000000"/>
                </a:solidFill>
              </a:rPr>
              <a:t>prizora</a:t>
            </a:r>
          </a:p>
          <a:p>
            <a:pPr lvl="2" marL="934684" indent="-202847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Izrez </a:t>
            </a:r>
            <a:r>
              <a:rPr>
                <a:solidFill>
                  <a:srgbClr val="0000FF"/>
                </a:solidFill>
              </a:rPr>
              <a:t>narezuje </a:t>
            </a:r>
            <a:r>
              <a:rPr i="0"/>
              <a:t>prizorne pojave (ambijent, likove, stvari…) kad je jedan njihov dio izvan kadra.</a:t>
            </a:r>
          </a:p>
          <a:p>
            <a:pPr marL="303387" indent="-303387">
              <a:lnSpc>
                <a:spcPct val="80000"/>
              </a:lnSpc>
              <a:buChar char="○"/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Izrez kadra</a:t>
            </a:r>
            <a:r>
              <a:rPr i="0"/>
              <a:t> </a:t>
            </a:r>
            <a:r>
              <a:rPr i="0">
                <a:solidFill>
                  <a:srgbClr val="000000"/>
                </a:solidFill>
              </a:rPr>
              <a:t>treba razlikovati od </a:t>
            </a:r>
            <a:r>
              <a:t>okvira kadra</a:t>
            </a:r>
          </a:p>
          <a:p>
            <a:pPr lvl="1" marL="687947" indent="-321234">
              <a:lnSpc>
                <a:spcPct val="80000"/>
              </a:lnSpc>
              <a:spcBef>
                <a:spcPts val="400"/>
              </a:spcBef>
              <a:buFont typeface="Wingdings 2"/>
              <a:defRPr b="1"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Izrez </a:t>
            </a:r>
            <a:r>
              <a:rPr b="0" i="0">
                <a:solidFill>
                  <a:srgbClr val="000000"/>
                </a:solidFill>
              </a:rPr>
              <a:t>je granica smještena unutar prizora, razgraničuje ono što upravo vidimo od prizora od onog što trenutno ne vidimo a prostire se uokolo, dok </a:t>
            </a:r>
            <a:r>
              <a:t>okvir </a:t>
            </a:r>
            <a:r>
              <a:rPr b="0" i="0">
                <a:solidFill>
                  <a:srgbClr val="000000"/>
                </a:solidFill>
              </a:rPr>
              <a:t>razgraničuje područje filmske slike od nefilmske okoline u kojoj se gleda filmska slika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 idx="4294967295"/>
          </p:nvPr>
        </p:nvSpPr>
        <p:spPr>
          <a:xfrm>
            <a:off x="457200" y="0"/>
            <a:ext cx="7467600" cy="609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Latha"/>
                <a:ea typeface="Latha"/>
                <a:cs typeface="Latha"/>
                <a:sym typeface="Latha"/>
              </a:defRPr>
            </a:lvl1pPr>
          </a:lstStyle>
          <a:p>
            <a:pPr/>
            <a:r>
              <a:t>VAŽNOST RAZLIKOVANJA PRIZORA</a:t>
            </a:r>
          </a:p>
        </p:txBody>
      </p:sp>
      <p:sp>
        <p:nvSpPr>
          <p:cNvPr id="190" name="Shape 190"/>
          <p:cNvSpPr/>
          <p:nvPr>
            <p:ph type="body" idx="4294967295"/>
          </p:nvPr>
        </p:nvSpPr>
        <p:spPr>
          <a:xfrm>
            <a:off x="0" y="609600"/>
            <a:ext cx="8686800" cy="6248400"/>
          </a:xfrm>
          <a:prstGeom prst="rect">
            <a:avLst/>
          </a:prstGeom>
        </p:spPr>
        <p:txBody>
          <a:bodyPr lIns="0" tIns="0" rIns="0" bIns="0"/>
          <a:lstStyle/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većini filmova prizori su od ključne važnosti – to je ono što usredotočeno gledamo i očekujemo vidjeti u nekom filmskom djelu, bez obzira o kojoj se vrsti filma radilo</a:t>
            </a:r>
          </a:p>
          <a:p>
            <a:pPr lvl="2" marL="934684" indent="-202847"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Iznimku čine </a:t>
            </a:r>
            <a:r>
              <a:rPr i="1"/>
              <a:t>apstraktni filmovi </a:t>
            </a:r>
            <a:r>
              <a:t>(podvrsta </a:t>
            </a:r>
            <a:r>
              <a:rPr i="1"/>
              <a:t>eksperimentalnih filmova </a:t>
            </a:r>
            <a:r>
              <a:t>i </a:t>
            </a:r>
            <a:r>
              <a:rPr i="1"/>
              <a:t>videa</a:t>
            </a:r>
            <a:r>
              <a:t>) u kojima ne razabiremo prepoznatljiv prizor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igranom filmu svi se ključni vidovi prizora moraju nadzirano birati i obrađivati – predmetom su stvaralačke obrade</a:t>
            </a:r>
          </a:p>
          <a:p>
            <a:pPr lvl="2" marL="934684" indent="-202847"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Postoje specijalizirane struke koje su stvaralački i operativno nadležne za svaki od tih vidova prizora:</a:t>
            </a: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i="1">
                <a:solidFill>
                  <a:srgbClr val="FF0000"/>
                </a:solidFill>
              </a:rPr>
              <a:t>ambijentiranje</a:t>
            </a:r>
            <a:r>
              <a:t> spada u specijalistički područje </a:t>
            </a:r>
            <a:r>
              <a:rPr i="1">
                <a:solidFill>
                  <a:srgbClr val="0000FF"/>
                </a:solidFill>
              </a:rPr>
              <a:t>scenografskog odjela </a:t>
            </a:r>
            <a:r>
              <a:rPr>
                <a:solidFill>
                  <a:srgbClr val="0000FF"/>
                </a:solidFill>
              </a:rPr>
              <a:t>(</a:t>
            </a:r>
            <a:r>
              <a:rPr i="1">
                <a:solidFill>
                  <a:srgbClr val="0000FF"/>
                </a:solidFill>
              </a:rPr>
              <a:t>sektora</a:t>
            </a:r>
            <a:r>
              <a:rPr>
                <a:solidFill>
                  <a:srgbClr val="0000FF"/>
                </a:solidFill>
              </a:rPr>
              <a:t>)</a:t>
            </a:r>
            <a:r>
              <a:rPr i="1">
                <a:solidFill>
                  <a:srgbClr val="0000FF"/>
                </a:solidFill>
              </a:rPr>
              <a:t> </a:t>
            </a:r>
            <a:r>
              <a:t>(</a:t>
            </a:r>
            <a:r>
              <a:rPr i="1"/>
              <a:t>scenograf, scenski rekviziteri, scenski radnici, stolari, patineri, maketari...</a:t>
            </a:r>
            <a:r>
              <a:t>)</a:t>
            </a:r>
          </a:p>
          <a:p>
            <a:pPr marL="303387" indent="-303387">
              <a:buChar char="○"/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i="0"/>
              <a:t>ostvarivanje </a:t>
            </a:r>
            <a:r>
              <a:rPr>
                <a:solidFill>
                  <a:srgbClr val="FF0000"/>
                </a:solidFill>
              </a:rPr>
              <a:t>uloga</a:t>
            </a:r>
            <a:r>
              <a:t>, </a:t>
            </a:r>
            <a:r>
              <a:rPr i="0"/>
              <a:t>tj. </a:t>
            </a:r>
            <a:r>
              <a:rPr>
                <a:solidFill>
                  <a:srgbClr val="FF0000"/>
                </a:solidFill>
              </a:rPr>
              <a:t>likova</a:t>
            </a:r>
            <a:r>
              <a:rPr i="0"/>
              <a:t>, spada u specijalističko područje </a:t>
            </a:r>
            <a:r>
              <a:t>glume, </a:t>
            </a:r>
            <a:r>
              <a:rPr i="0"/>
              <a:t>tj. </a:t>
            </a:r>
            <a:r>
              <a:rPr>
                <a:solidFill>
                  <a:srgbClr val="0000FF"/>
                </a:solidFill>
              </a:rPr>
              <a:t>glumaca</a:t>
            </a:r>
            <a:r>
              <a:rPr i="0"/>
              <a:t>,</a:t>
            </a:r>
            <a:r>
              <a:t> </a:t>
            </a:r>
            <a:r>
              <a:rPr i="0"/>
              <a:t>ali uz nadzor </a:t>
            </a:r>
            <a:r>
              <a:rPr>
                <a:solidFill>
                  <a:srgbClr val="0000FF"/>
                </a:solidFill>
              </a:rPr>
              <a:t>redatelja </a:t>
            </a:r>
            <a:r>
              <a:rPr i="0"/>
              <a:t>i suradnju </a:t>
            </a:r>
            <a:r>
              <a:rPr>
                <a:solidFill>
                  <a:srgbClr val="0000FF"/>
                </a:solidFill>
              </a:rPr>
              <a:t>kostimografa</a:t>
            </a:r>
            <a:r>
              <a:t>, </a:t>
            </a:r>
            <a:r>
              <a:rPr>
                <a:solidFill>
                  <a:srgbClr val="0000FF"/>
                </a:solidFill>
              </a:rPr>
              <a:t>maskera </a:t>
            </a:r>
            <a:r>
              <a:rPr i="0"/>
              <a:t>i </a:t>
            </a:r>
            <a:r>
              <a:rPr>
                <a:solidFill>
                  <a:srgbClr val="0000FF"/>
                </a:solidFill>
              </a:rPr>
              <a:t>rekvizitera</a:t>
            </a:r>
            <a:endParaRPr>
              <a:solidFill>
                <a:srgbClr val="0000FF"/>
              </a:solidFill>
            </a:endParaRPr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ostvarivanje </a:t>
            </a:r>
            <a:r>
              <a:rPr i="1">
                <a:solidFill>
                  <a:srgbClr val="FF0000"/>
                </a:solidFill>
              </a:rPr>
              <a:t>zbivanja </a:t>
            </a:r>
            <a:r>
              <a:t>(akcije) spada dijelom u </a:t>
            </a:r>
            <a:r>
              <a:rPr i="1"/>
              <a:t>uloge </a:t>
            </a:r>
            <a:r>
              <a:t>i rad </a:t>
            </a:r>
            <a:r>
              <a:rPr i="1"/>
              <a:t>glumaca </a:t>
            </a:r>
            <a:r>
              <a:t>(vid je ponašanja, djelovanja likova), ali stvar je koju smišlja i kontrolira </a:t>
            </a:r>
            <a:r>
              <a:rPr i="1"/>
              <a:t>redatelj </a:t>
            </a:r>
            <a:r>
              <a:t>uz suradnju </a:t>
            </a:r>
            <a:r>
              <a:rPr i="1"/>
              <a:t>snimatelja </a:t>
            </a:r>
            <a:r>
              <a:t>i </a:t>
            </a:r>
            <a:r>
              <a:rPr i="1"/>
              <a:t>scenskog rekvizitera</a:t>
            </a:r>
            <a:endParaRPr i="1"/>
          </a:p>
          <a:p>
            <a:pPr marL="303387" indent="-303387"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za </a:t>
            </a:r>
            <a:r>
              <a:rPr i="1"/>
              <a:t>rekvizitu </a:t>
            </a:r>
            <a:r>
              <a:t>se brinu </a:t>
            </a:r>
            <a:r>
              <a:rPr i="1"/>
              <a:t>rekviziteri, </a:t>
            </a:r>
            <a:r>
              <a:t>ali je ona dijelom planirana scenarija, dijelom određena režiserovim zamislima i odlukama </a:t>
            </a:r>
            <a:r>
              <a:rPr>
                <a:solidFill>
                  <a:srgbClr val="0000FF"/>
                </a:solidFill>
              </a:rPr>
              <a:t>  </a:t>
            </a:r>
            <a:r>
              <a:rPr i="1">
                <a:solidFill>
                  <a:srgbClr val="0000FF"/>
                </a:solidFill>
              </a:rP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 idx="4294967295"/>
          </p:nvPr>
        </p:nvSpPr>
        <p:spPr>
          <a:xfrm>
            <a:off x="457200" y="122236"/>
            <a:ext cx="7543800" cy="1295403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defRPr sz="3100"/>
            </a:pPr>
            <a:r>
              <a:t>POJAM </a:t>
            </a:r>
            <a:r>
              <a:rPr i="1">
                <a:solidFill>
                  <a:schemeClr val="accent2"/>
                </a:solidFill>
              </a:rPr>
              <a:t>TOČKE PROMATRANJA</a:t>
            </a:r>
            <a:r>
              <a:t> / </a:t>
            </a:r>
            <a:r>
              <a:rPr i="1">
                <a:solidFill>
                  <a:schemeClr val="accent2"/>
                </a:solidFill>
              </a:rPr>
              <a:t>MOTRIŠTA</a:t>
            </a:r>
          </a:p>
        </p:txBody>
      </p:sp>
      <p:sp>
        <p:nvSpPr>
          <p:cNvPr id="193" name="Shape 193"/>
          <p:cNvSpPr/>
          <p:nvPr>
            <p:ph type="body" sz="half" idx="4294967295"/>
          </p:nvPr>
        </p:nvSpPr>
        <p:spPr>
          <a:xfrm>
            <a:off x="395287" y="1628775"/>
            <a:ext cx="3744913" cy="4895850"/>
          </a:xfrm>
          <a:prstGeom prst="rect">
            <a:avLst/>
          </a:prstGeom>
        </p:spPr>
        <p:txBody>
          <a:bodyPr lIns="0" tIns="0" rIns="0" bIns="0"/>
          <a:lstStyle/>
          <a:p>
            <a:pPr marL="227541" indent="-227541">
              <a:buChar char="○"/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točka promatranja</a:t>
            </a:r>
            <a:r>
              <a:rPr i="0"/>
              <a:t> / </a:t>
            </a:r>
            <a:r>
              <a:t>motrište</a:t>
            </a:r>
            <a:r>
              <a:rPr i="0">
                <a:solidFill>
                  <a:srgbClr val="000000"/>
                </a:solidFill>
              </a:rPr>
              <a:t>: 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optički (perspektivno-projekcijski) ponuđeno mjesto s kojeg trenutno promatramo prizor</a:t>
            </a:r>
          </a:p>
          <a:p>
            <a:pPr lvl="1" marL="626759" indent="-260046">
              <a:spcBef>
                <a:spcPts val="400"/>
              </a:spcBef>
              <a:buFont typeface="Wingdings 2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žarg. </a:t>
            </a:r>
            <a:r>
              <a:rPr i="1">
                <a:solidFill>
                  <a:srgbClr val="0000FF"/>
                </a:solidFill>
              </a:rPr>
              <a:t>položaj/pozicija kamere</a:t>
            </a:r>
            <a:br>
              <a:rPr i="1">
                <a:solidFill>
                  <a:srgbClr val="0000FF"/>
                </a:solidFill>
              </a:rPr>
            </a:br>
            <a:r>
              <a:t>eng. </a:t>
            </a:r>
            <a:r>
              <a:rPr i="1">
                <a:solidFill>
                  <a:srgbClr val="0000FF"/>
                </a:solidFill>
              </a:rPr>
              <a:t>vanatage point</a:t>
            </a:r>
            <a:r>
              <a:t>, </a:t>
            </a:r>
            <a:r>
              <a:rPr i="1">
                <a:solidFill>
                  <a:srgbClr val="0000FF"/>
                </a:solidFill>
              </a:rPr>
              <a:t>station point</a:t>
            </a:r>
            <a:r>
              <a:t>, </a:t>
            </a:r>
            <a:r>
              <a:rPr i="1">
                <a:solidFill>
                  <a:srgbClr val="0000FF"/>
                </a:solidFill>
              </a:rPr>
              <a:t>perceptual viewpoint </a:t>
            </a:r>
            <a:r>
              <a:t>/ </a:t>
            </a:r>
            <a:r>
              <a:rPr i="1">
                <a:solidFill>
                  <a:srgbClr val="0000FF"/>
                </a:solidFill>
              </a:rPr>
              <a:t>camera position</a:t>
            </a:r>
            <a:r>
              <a:rPr i="1"/>
              <a:t>…</a:t>
            </a:r>
            <a:r>
              <a:t>)</a:t>
            </a:r>
          </a:p>
          <a:p>
            <a:pPr marL="227541" indent="-227541">
              <a:buChar char="○"/>
              <a:defRPr i="1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Pogled</a:t>
            </a:r>
            <a:r>
              <a:rPr i="0">
                <a:solidFill>
                  <a:srgbClr val="000000"/>
                </a:solidFill>
              </a:rPr>
              <a:t> s dane točke promatranja, tj. ono što se s nje vidi od prizora naziva se </a:t>
            </a:r>
            <a:r>
              <a:rPr>
                <a:solidFill>
                  <a:srgbClr val="FF0000"/>
                </a:solidFill>
              </a:rPr>
              <a:t>vizurom </a:t>
            </a:r>
            <a:r>
              <a:rPr i="0">
                <a:solidFill>
                  <a:srgbClr val="000000"/>
                </a:solidFill>
              </a:rPr>
              <a:t>(eng. </a:t>
            </a:r>
            <a:r>
              <a:t>view</a:t>
            </a:r>
            <a:r>
              <a:rPr i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94" name="image1.jpeg" descr="opticka projekcij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0200" y="1412875"/>
            <a:ext cx="5003800" cy="5445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 idx="4294967295"/>
          </p:nvPr>
        </p:nvSpPr>
        <p:spPr>
          <a:xfrm>
            <a:off x="533400" y="0"/>
            <a:ext cx="7543800" cy="449263"/>
          </a:xfrm>
          <a:prstGeom prst="rect">
            <a:avLst/>
          </a:prstGeom>
        </p:spPr>
        <p:txBody>
          <a:bodyPr lIns="0" tIns="0" rIns="0" bIns="0"/>
          <a:lstStyle>
            <a:lvl1pPr defTabSz="768094">
              <a:defRPr sz="2100"/>
            </a:lvl1pPr>
          </a:lstStyle>
          <a:p>
            <a:pPr/>
            <a:r>
              <a:t>TOČKA PROMATRANJA I POLOŽAJ KAMERE</a:t>
            </a:r>
          </a:p>
        </p:txBody>
      </p:sp>
      <p:sp>
        <p:nvSpPr>
          <p:cNvPr id="197" name="Shape 197"/>
          <p:cNvSpPr/>
          <p:nvPr>
            <p:ph type="body" idx="4294967295"/>
          </p:nvPr>
        </p:nvSpPr>
        <p:spPr>
          <a:xfrm>
            <a:off x="176212" y="576459"/>
            <a:ext cx="8496301" cy="6281542"/>
          </a:xfrm>
          <a:prstGeom prst="rect">
            <a:avLst/>
          </a:prstGeom>
        </p:spPr>
        <p:txBody>
          <a:bodyPr lIns="0" tIns="0" rIns="0" bIns="0"/>
          <a:lstStyle/>
          <a:p>
            <a:pPr marL="227541" indent="-227541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Iako je pri snimanju filma </a:t>
            </a:r>
            <a:r>
              <a:rPr i="1"/>
              <a:t>kamera</a:t>
            </a:r>
            <a:r>
              <a:t> ta koja zauzima točku promatranja (projekcijsko motrište) u </a:t>
            </a:r>
            <a:r>
              <a:rPr i="1">
                <a:solidFill>
                  <a:srgbClr val="0000FF"/>
                </a:solidFill>
              </a:rPr>
              <a:t>snimanom životnom prizoru</a:t>
            </a:r>
            <a:r>
              <a:t> (</a:t>
            </a:r>
            <a:r>
              <a:rPr i="1">
                <a:solidFill>
                  <a:srgbClr val="0000FF"/>
                </a:solidFill>
              </a:rPr>
              <a:t>profilmskom prizoru</a:t>
            </a:r>
            <a:r>
              <a:t>) te  gledatelji snimke dobivaju istu </a:t>
            </a:r>
            <a:r>
              <a:rPr i="1">
                <a:solidFill>
                  <a:srgbClr val="0000FF"/>
                </a:solidFill>
              </a:rPr>
              <a:t>vizuru prizora</a:t>
            </a:r>
            <a:r>
              <a:rPr i="1"/>
              <a:t> </a:t>
            </a:r>
            <a:r>
              <a:t>kakvu je imala kamera pri snimanju…</a:t>
            </a:r>
          </a:p>
          <a:p>
            <a:pPr lvl="1" marL="626759" indent="-260046">
              <a:lnSpc>
                <a:spcPct val="80000"/>
              </a:lnSpc>
              <a:spcBef>
                <a:spcPts val="400"/>
              </a:spcBef>
              <a:buFont typeface="Wingdings 2"/>
              <a:defRPr sz="2000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 MORA BITI TAKO!</a:t>
            </a:r>
          </a:p>
          <a:p>
            <a:pPr>
              <a:lnSpc>
                <a:spcPct val="80000"/>
              </a:lnSpc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RAZLOZI ZAŠTO NIJE TAKO:</a:t>
            </a:r>
          </a:p>
          <a:p>
            <a:pPr marL="227541" indent="-227541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TO PONEKAD NIJE TOČNO: snimanje teleobjektivom ili širokokutim objektivom nudi gledatelju filma točku promatranja koja se ne podudara s položajem kamere u odnosu na promatrani prizor.</a:t>
            </a:r>
          </a:p>
          <a:p>
            <a:pPr lvl="2" marL="883972" indent="-152134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Kamera je pri snimanju teleobjektivom puno udaljenija od snimanog predmeta nego što to sugerira točka promatranja u snimci tog prizora, a pri snimanju širokokutim kamera je puno bliže </a:t>
            </a:r>
          </a:p>
          <a:p>
            <a:pPr marL="227541" indent="-227541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TO PONEKAD NIJE PRIMJENJIVO: u animiranom, odnosno računalno stvorenom prizoru prizor promatramo s točke promatranja koja nema veze s nikakvom ‘pozicijom kamere’ – jer se s kamerom niti ne ‘snima’</a:t>
            </a:r>
          </a:p>
          <a:p>
            <a:pPr marL="227541" indent="-227541">
              <a:lnSpc>
                <a:spcPct val="80000"/>
              </a:lnSpc>
              <a:buChar char="○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NIJE DOŽIVLJAJNO UTEMELJENO (FILMOLOŠKI RAZLOG): kad na ekranu gledamo prizor u kadru mi tipično ne doživljavamo da to gledamo ‘s pozicije kamere’, nego imamo dojam da gledamo izravno s dane točke promatranja, one koju nam nudi perspektivna projekcija filmske slike.</a:t>
            </a:r>
          </a:p>
          <a:p>
            <a:pPr lvl="2" marL="883972" indent="-152134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Sugeriranje gledatelju da se dani prizor gleda baš posredstvom stvarne kamere traži posebne postupke i ima posebnu funkciju u filmu. Spada u postupke posebna tzv. ‘pripisa točke promatranja’ nekom ili nečem.</a:t>
            </a:r>
            <a:r>
              <a:rPr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 idx="4294967295"/>
          </p:nvPr>
        </p:nvSpPr>
        <p:spPr>
          <a:xfrm>
            <a:off x="180973" y="0"/>
            <a:ext cx="8582029" cy="533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defRPr sz="2100"/>
            </a:pPr>
            <a:r>
              <a:t>MODALITETI PROMATRANJA PRIZORA – ‘PARAMETRI KADRA’</a:t>
            </a:r>
            <a:r>
              <a:rPr sz="2600"/>
              <a:t> </a:t>
            </a:r>
          </a:p>
        </p:txBody>
      </p:sp>
      <p:sp>
        <p:nvSpPr>
          <p:cNvPr id="200" name="Shape 200"/>
          <p:cNvSpPr/>
          <p:nvPr>
            <p:ph type="body" idx="4294967295"/>
          </p:nvPr>
        </p:nvSpPr>
        <p:spPr>
          <a:xfrm>
            <a:off x="176212" y="508496"/>
            <a:ext cx="8591551" cy="6197104"/>
          </a:xfrm>
          <a:prstGeom prst="rect">
            <a:avLst/>
          </a:prstGeom>
        </p:spPr>
        <p:txBody>
          <a:bodyPr lIns="0" tIns="0" rIns="0" bIns="0"/>
          <a:lstStyle/>
          <a:p>
            <a:pPr marL="270318" indent="-270318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Točka promatranja određena je višestrukim parametrima, tzv.  </a:t>
            </a:r>
            <a:r>
              <a:rPr i="1">
                <a:solidFill>
                  <a:srgbClr val="FF0000"/>
                </a:solidFill>
              </a:rPr>
              <a:t>parametrima kadra</a:t>
            </a:r>
            <a:r>
              <a:rPr i="1"/>
              <a:t>, </a:t>
            </a:r>
            <a:r>
              <a:t>odnosno </a:t>
            </a:r>
            <a:r>
              <a:rPr i="1">
                <a:solidFill>
                  <a:srgbClr val="FF0000"/>
                </a:solidFill>
              </a:rPr>
              <a:t>modalitetima promatranja prizora</a:t>
            </a:r>
            <a:r>
              <a:t>:</a:t>
            </a:r>
          </a:p>
          <a:p>
            <a:pPr lvl="2" marL="905255" indent="-180736" defTabSz="905255">
              <a:lnSpc>
                <a:spcPct val="80000"/>
              </a:lnSpc>
              <a:spcBef>
                <a:spcPts val="500"/>
              </a:spcBef>
              <a:buClr>
                <a:srgbClr val="E0752F"/>
              </a:buClr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‘</a:t>
            </a:r>
            <a:r>
              <a:rPr>
                <a:solidFill>
                  <a:srgbClr val="0000FF"/>
                </a:solidFill>
              </a:rPr>
              <a:t>parametar</a:t>
            </a:r>
            <a:r>
              <a:t>’ – vrijednost koja može varirati, ali je obavezno ima u ovoj ili onoj varijanti</a:t>
            </a:r>
          </a:p>
          <a:p>
            <a:pPr marL="270318" indent="-270318" defTabSz="905255">
              <a:lnSpc>
                <a:spcPct val="80000"/>
              </a:lnSpc>
              <a:spcBef>
                <a:spcPts val="500"/>
              </a:spcBef>
              <a:buChar char="○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Parametri kadra – modaliteti promatranja prizora:</a:t>
            </a:r>
          </a:p>
          <a:p>
            <a:pPr marL="270318" indent="-270318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</a:t>
            </a:r>
            <a:r>
              <a:rPr b="1" i="1">
                <a:solidFill>
                  <a:srgbClr val="FF0000"/>
                </a:solidFill>
              </a:rPr>
              <a:t>plan</a:t>
            </a:r>
            <a:r>
              <a:t> (eng. </a:t>
            </a:r>
            <a:r>
              <a:rPr i="1">
                <a:solidFill>
                  <a:srgbClr val="622787"/>
                </a:solidFill>
              </a:rPr>
              <a:t>shot scale</a:t>
            </a:r>
            <a:r>
              <a:t>) -  </a:t>
            </a:r>
            <a:r>
              <a:rPr i="1">
                <a:solidFill>
                  <a:srgbClr val="0000FF"/>
                </a:solidFill>
              </a:rPr>
              <a:t>obuhvat prizora </a:t>
            </a:r>
            <a:r>
              <a:rPr>
                <a:solidFill>
                  <a:srgbClr val="0000FF"/>
                </a:solidFill>
              </a:rPr>
              <a:t>u </a:t>
            </a:r>
            <a:r>
              <a:rPr i="1">
                <a:solidFill>
                  <a:srgbClr val="0000FF"/>
                </a:solidFill>
              </a:rPr>
              <a:t>vidnom polju </a:t>
            </a:r>
            <a:r>
              <a:t>– kamo je usmjereno promatranje i koliki je obuhvat prizora, kolika ‘zapremnina’ onog što vidimo od prizora u vidnom polju -  tj. koja je </a:t>
            </a:r>
            <a:r>
              <a:rPr i="1">
                <a:solidFill>
                  <a:srgbClr val="0000FF"/>
                </a:solidFill>
              </a:rPr>
              <a:t>promatračka udaljenost</a:t>
            </a:r>
            <a:r>
              <a:t> od predmeta promatranja </a:t>
            </a:r>
          </a:p>
          <a:p>
            <a:pPr lvl="1" marL="620492" indent="-257447" defTabSz="905255">
              <a:lnSpc>
                <a:spcPct val="80000"/>
              </a:lnSpc>
              <a:spcBef>
                <a:spcPts val="400"/>
              </a:spcBef>
              <a:buChar char="▪"/>
              <a:defRPr i="1"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detalj </a:t>
            </a:r>
            <a:r>
              <a:rPr i="0"/>
              <a:t>(DET), </a:t>
            </a:r>
            <a:r>
              <a:t>blizu </a:t>
            </a:r>
            <a:r>
              <a:rPr i="0"/>
              <a:t>(B), </a:t>
            </a:r>
            <a:r>
              <a:t>polublizu </a:t>
            </a:r>
            <a:r>
              <a:rPr i="0"/>
              <a:t>(PB), </a:t>
            </a:r>
            <a:r>
              <a:t>američki </a:t>
            </a:r>
            <a:r>
              <a:rPr i="0"/>
              <a:t>(A), </a:t>
            </a:r>
            <a:r>
              <a:t>srednji </a:t>
            </a:r>
            <a:r>
              <a:rPr i="0"/>
              <a:t>(S), </a:t>
            </a:r>
            <a:r>
              <a:t>total </a:t>
            </a:r>
            <a:r>
              <a:rPr i="0"/>
              <a:t>(T)</a:t>
            </a:r>
          </a:p>
          <a:p>
            <a:pPr marL="270318" indent="-270318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</a:t>
            </a:r>
            <a:r>
              <a:rPr b="1" i="1">
                <a:solidFill>
                  <a:srgbClr val="FF0000"/>
                </a:solidFill>
              </a:rPr>
              <a:t>rakurs</a:t>
            </a:r>
            <a:r>
              <a:t>  - </a:t>
            </a:r>
            <a:r>
              <a:rPr i="1">
                <a:solidFill>
                  <a:srgbClr val="0000FF"/>
                </a:solidFill>
              </a:rPr>
              <a:t>nagib promatranja</a:t>
            </a:r>
            <a:r>
              <a:t> po vertikali</a:t>
            </a:r>
          </a:p>
          <a:p>
            <a:pPr lvl="1" marL="620492" indent="-257447" defTabSz="905255">
              <a:lnSpc>
                <a:spcPct val="80000"/>
              </a:lnSpc>
              <a:spcBef>
                <a:spcPts val="400"/>
              </a:spcBef>
              <a:buChar char="▪"/>
              <a:defRPr i="1"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donji rakurs </a:t>
            </a:r>
            <a:r>
              <a:rPr i="0"/>
              <a:t>(DR) – odozdo; </a:t>
            </a:r>
            <a:r>
              <a:t>gornji rakurs </a:t>
            </a:r>
            <a:r>
              <a:rPr i="0"/>
              <a:t>(GR) – odozgo; </a:t>
            </a:r>
            <a:r>
              <a:t>ravna vizura </a:t>
            </a:r>
            <a:r>
              <a:rPr i="0"/>
              <a:t>(“nulti rakurs”) – ravno</a:t>
            </a:r>
          </a:p>
          <a:p>
            <a:pPr marL="270318" indent="-270318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</a:t>
            </a:r>
            <a:r>
              <a:rPr b="1" i="1">
                <a:solidFill>
                  <a:srgbClr val="FF0000"/>
                </a:solidFill>
              </a:rPr>
              <a:t>strana</a:t>
            </a:r>
            <a:r>
              <a:t> - </a:t>
            </a:r>
            <a:r>
              <a:rPr i="1">
                <a:solidFill>
                  <a:srgbClr val="0000FF"/>
                </a:solidFill>
              </a:rPr>
              <a:t>kut promatranja</a:t>
            </a:r>
            <a:r>
              <a:t> orijentiranog predmeta ili situacije po horizontalnoj ravni </a:t>
            </a:r>
          </a:p>
          <a:p>
            <a:pPr lvl="1" marL="620492" indent="-257447" defTabSz="905255">
              <a:lnSpc>
                <a:spcPct val="80000"/>
              </a:lnSpc>
              <a:spcBef>
                <a:spcPts val="400"/>
              </a:spcBef>
              <a:buChar char="▪"/>
              <a:defRPr i="1"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Sprijeda </a:t>
            </a:r>
            <a:r>
              <a:rPr i="0"/>
              <a:t>(s lica); </a:t>
            </a:r>
            <a:r>
              <a:t>straga </a:t>
            </a:r>
            <a:r>
              <a:rPr i="0"/>
              <a:t>(s leđa); </a:t>
            </a:r>
            <a:r>
              <a:t>iz profila </a:t>
            </a:r>
            <a:r>
              <a:rPr i="0"/>
              <a:t>ili </a:t>
            </a:r>
            <a:r>
              <a:t>pobočke</a:t>
            </a:r>
            <a:r>
              <a:rPr i="0"/>
              <a:t>;</a:t>
            </a:r>
            <a:r>
              <a:t> iskosa </a:t>
            </a:r>
            <a:r>
              <a:rPr i="0"/>
              <a:t>(iz poluprofila: prednjeg poluprofila, stražnjeg…; ambijent – </a:t>
            </a:r>
            <a:r>
              <a:t>pod kutem</a:t>
            </a:r>
            <a:r>
              <a:rPr i="0"/>
              <a:t>); </a:t>
            </a:r>
          </a:p>
          <a:p>
            <a:pPr marL="270318" indent="-270318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</a:t>
            </a:r>
            <a:r>
              <a:rPr b="1" i="1">
                <a:solidFill>
                  <a:srgbClr val="FF0000"/>
                </a:solidFill>
              </a:rPr>
              <a:t>stanje promatranja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/ </a:t>
            </a:r>
            <a:r>
              <a:rPr i="1">
                <a:solidFill>
                  <a:srgbClr val="0000FF"/>
                </a:solidFill>
              </a:rPr>
              <a:t>statičnost promatranja</a:t>
            </a:r>
            <a:r>
              <a:t> ili </a:t>
            </a:r>
            <a:r>
              <a:rPr i="1">
                <a:solidFill>
                  <a:srgbClr val="0000FF"/>
                </a:solidFill>
              </a:rPr>
              <a:t>promatrački pomaci</a:t>
            </a:r>
            <a:r>
              <a:t> – (Peterlić: ‘</a:t>
            </a:r>
            <a:r>
              <a:rPr i="1">
                <a:solidFill>
                  <a:srgbClr val="FF0000"/>
                </a:solidFill>
              </a:rPr>
              <a:t>stanja kamere’</a:t>
            </a:r>
            <a:r>
              <a:t>)</a:t>
            </a:r>
            <a:endParaRPr i="1"/>
          </a:p>
          <a:p>
            <a:pPr lvl="2" marL="882662" indent="-158144" defTabSz="905255">
              <a:lnSpc>
                <a:spcPct val="80000"/>
              </a:lnSpc>
              <a:spcBef>
                <a:spcPts val="400"/>
              </a:spcBef>
              <a:buClr>
                <a:srgbClr val="E0752F"/>
              </a:buClr>
              <a:buChar char="▪"/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panorama</a:t>
            </a:r>
            <a:r>
              <a:rPr i="0"/>
              <a:t>, </a:t>
            </a:r>
            <a:r>
              <a:t>vožnja</a:t>
            </a:r>
            <a:r>
              <a:rPr i="0"/>
              <a:t>, </a:t>
            </a:r>
            <a:r>
              <a:t>panorama-vožnja, statični kadar, nemirni kadar, brišuća panorama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8F8F8F"/>
      </a:accent3>
      <a:accent4>
        <a:srgbClr val="707070"/>
      </a:accent4>
      <a:accent5>
        <a:srgbClr val="FEC1AE"/>
      </a:accent5>
      <a:accent6>
        <a:srgbClr val="6A8AC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8F8F8F"/>
      </a:accent3>
      <a:accent4>
        <a:srgbClr val="707070"/>
      </a:accent4>
      <a:accent5>
        <a:srgbClr val="FEC1AE"/>
      </a:accent5>
      <a:accent6>
        <a:srgbClr val="6A8AC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