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5" name="Shape 25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 flipH="1"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" name="Shape 29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0" name="Shape 30"/>
          <p:cNvSpPr/>
          <p:nvPr/>
        </p:nvSpPr>
        <p:spPr>
          <a:xfrm flipH="1">
            <a:off x="854074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1727199" y="0"/>
            <a:ext cx="2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9113837" y="0"/>
            <a:ext cx="1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5" name="Shape 35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6" name="Shape 36"/>
          <p:cNvSpPr/>
          <p:nvPr/>
        </p:nvSpPr>
        <p:spPr>
          <a:xfrm>
            <a:off x="1309687" y="4867275"/>
            <a:ext cx="64135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663700" y="5788025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xfrm>
            <a:off x="1476196" y="5034280"/>
            <a:ext cx="308333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5" name="Shape 55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6" name="Shape 56"/>
          <p:cNvSpPr/>
          <p:nvPr/>
        </p:nvSpPr>
        <p:spPr>
          <a:xfrm>
            <a:off x="990600" y="0"/>
            <a:ext cx="182563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1141412" y="0"/>
            <a:ext cx="230188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 flipH="1">
            <a:off x="106362" y="0"/>
            <a:ext cx="1" cy="6858000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9" name="Shape 59"/>
          <p:cNvSpPr/>
          <p:nvPr/>
        </p:nvSpPr>
        <p:spPr>
          <a:xfrm flipH="1">
            <a:off x="914399" y="0"/>
            <a:ext cx="2" cy="6858000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0" name="Shape 60"/>
          <p:cNvSpPr/>
          <p:nvPr/>
        </p:nvSpPr>
        <p:spPr>
          <a:xfrm flipH="1">
            <a:off x="854074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1727199" y="0"/>
            <a:ext cx="2" cy="6858000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1066799" y="0"/>
            <a:ext cx="2" cy="6858000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5" name="Shape 65"/>
          <p:cNvSpPr/>
          <p:nvPr/>
        </p:nvSpPr>
        <p:spPr>
          <a:xfrm>
            <a:off x="1323975" y="4867275"/>
            <a:ext cx="642938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1090612" y="5500687"/>
            <a:ext cx="138113" cy="13652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663700" y="5791200"/>
            <a:ext cx="274638" cy="27463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879600" y="4479925"/>
            <a:ext cx="365125" cy="3651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9" name="Shape 69"/>
          <p:cNvSpPr/>
          <p:nvPr/>
        </p:nvSpPr>
        <p:spPr>
          <a:xfrm flipH="1">
            <a:off x="9097962" y="0"/>
            <a:ext cx="1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xfrm>
            <a:off x="1490483" y="5034280"/>
            <a:ext cx="308334" cy="30734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9" name="Shape 89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Shape 90"/>
          <p:cNvSpPr/>
          <p:nvPr/>
        </p:nvSpPr>
        <p:spPr>
          <a:xfrm flipH="1">
            <a:off x="6192837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3" name="Shape 93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95" name="Shape 95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5" name="Shape 10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06" name="Shape 106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 flipH="1">
            <a:off x="6248399" y="0"/>
            <a:ext cx="2" cy="6858000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0" name="Shape 110"/>
          <p:cNvSpPr/>
          <p:nvPr/>
        </p:nvSpPr>
        <p:spPr>
          <a:xfrm flipH="1">
            <a:off x="6192837" y="0"/>
            <a:ext cx="1" cy="6858000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Shape 111"/>
          <p:cNvSpPr/>
          <p:nvPr>
            <p:ph type="title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8" marR="0" indent="-27384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adu.hr" TargetMode="External"/><Relationship Id="rId3" Type="http://schemas.openxmlformats.org/officeDocument/2006/relationships/hyperlink" Target="mailto:hturkovi0@gmail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 idx="4294967295"/>
          </p:nvPr>
        </p:nvSpPr>
        <p:spPr>
          <a:xfrm>
            <a:off x="2285999" y="3124200"/>
            <a:ext cx="6172202" cy="18938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b="1" sz="2400"/>
            </a:pPr>
            <a:r>
              <a:t>HRVOJE TURKOVIĆ</a:t>
            </a:r>
            <a:br/>
            <a:r>
              <a:rPr sz="3000"/>
              <a:t>TEORIJA MONTAŽE</a:t>
            </a:r>
            <a:r>
              <a:rPr sz="3000">
                <a:latin typeface="Latha"/>
                <a:ea typeface="Latha"/>
                <a:cs typeface="Latha"/>
                <a:sym typeface="Latha"/>
              </a:rPr>
              <a:t> I</a:t>
            </a:r>
            <a:r>
              <a:rPr sz="3000"/>
              <a:t> </a:t>
            </a:r>
            <a:r>
              <a:rPr b="0" sz="2800"/>
              <a:t>(</a:t>
            </a:r>
            <a:r>
              <a:rPr b="0" sz="2800">
                <a:latin typeface="Latha"/>
                <a:ea typeface="Latha"/>
                <a:cs typeface="Latha"/>
                <a:sym typeface="Latha"/>
              </a:rPr>
              <a:t>2014-2015</a:t>
            </a:r>
            <a:r>
              <a:rPr b="0" sz="2800"/>
              <a:t>)</a:t>
            </a:r>
          </a:p>
        </p:txBody>
      </p:sp>
      <p:sp>
        <p:nvSpPr>
          <p:cNvPr id="123" name="Shape 123"/>
          <p:cNvSpPr/>
          <p:nvPr>
            <p:ph type="body" sz="quarter" idx="4294967295"/>
          </p:nvPr>
        </p:nvSpPr>
        <p:spPr>
          <a:xfrm>
            <a:off x="2285999" y="5003800"/>
            <a:ext cx="6172202" cy="1371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Uvodno predavanje</a:t>
            </a:r>
          </a:p>
          <a:p>
            <a:pPr marL="0" indent="0" algn="r">
              <a:buSzTx/>
              <a:buNone/>
              <a:defRPr sz="2000">
                <a:solidFill>
                  <a:srgbClr val="575F6D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7. X. 2014.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 idx="4294967295"/>
          </p:nvPr>
        </p:nvSpPr>
        <p:spPr>
          <a:xfrm>
            <a:off x="457200" y="274637"/>
            <a:ext cx="7467600" cy="715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O KOLEGIJU – OPERATIVNI PODACI:</a:t>
            </a:r>
          </a:p>
        </p:txBody>
      </p:sp>
      <p:sp>
        <p:nvSpPr>
          <p:cNvPr id="126" name="Shape 126"/>
          <p:cNvSpPr/>
          <p:nvPr>
            <p:ph type="body" idx="4294967295"/>
          </p:nvPr>
        </p:nvSpPr>
        <p:spPr>
          <a:xfrm>
            <a:off x="304800" y="1066800"/>
            <a:ext cx="8305800" cy="5486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○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Teorija montaže jest </a:t>
            </a:r>
            <a:r>
              <a:rPr>
                <a:solidFill>
                  <a:srgbClr val="0000FF"/>
                </a:solidFill>
              </a:rPr>
              <a:t>dvosemestralni kolegij</a:t>
            </a:r>
            <a:r>
              <a:t>: odslušani prvi semestar uvjet je za upis u drugi semestar</a:t>
            </a:r>
          </a:p>
          <a:p>
            <a:pPr>
              <a:buChar char="○"/>
              <a:defRPr sz="22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Ispit</a:t>
            </a:r>
            <a:r>
              <a:rPr>
                <a:solidFill>
                  <a:srgbClr val="000000"/>
                </a:solidFill>
              </a:rPr>
              <a:t> se polaže nakon odslušanih dvaju semestara, pred ljeto, odnosi se na ukupno odslušano gradivo</a:t>
            </a:r>
          </a:p>
          <a:p>
            <a:pPr>
              <a:buChar char="○"/>
              <a:defRPr sz="2200">
                <a:solidFill>
                  <a:srgbClr val="0000FF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t>Pohađanje predavanja </a:t>
            </a:r>
            <a:r>
              <a:rPr>
                <a:solidFill>
                  <a:srgbClr val="000000"/>
                </a:solidFill>
              </a:rPr>
              <a:t>obavezno je; posjeta predavanjima će se redovito kontrolirati. </a:t>
            </a:r>
          </a:p>
          <a:p>
            <a:pPr>
              <a:buChar char="○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Predavanja prate </a:t>
            </a:r>
            <a:r>
              <a:rPr>
                <a:solidFill>
                  <a:srgbClr val="0000FF"/>
                </a:solidFill>
              </a:rPr>
              <a:t>prezentacije</a:t>
            </a:r>
            <a:r>
              <a:t> koje će, nakon predavanja, biti raspoložive na </a:t>
            </a:r>
            <a:r>
              <a:rPr i="1"/>
              <a:t>nastavničkim stranicama ADU </a:t>
            </a:r>
            <a:r>
              <a:t>(u sklopu liste </a:t>
            </a:r>
            <a:r>
              <a:rPr i="1"/>
              <a:t>Nastava</a:t>
            </a:r>
            <a:r>
              <a:t>)</a:t>
            </a:r>
            <a:r>
              <a:rPr i="1"/>
              <a:t>, </a:t>
            </a:r>
            <a:r>
              <a:t>na stranici </a:t>
            </a:r>
            <a:r>
              <a:rPr i="1"/>
              <a:t>prof. Hrvoja Turkovića </a:t>
            </a:r>
            <a:endParaRPr i="1"/>
          </a:p>
          <a:p>
            <a:pPr>
              <a:buChar char="○"/>
              <a:defRPr sz="2200">
                <a:latin typeface="+mj-lt"/>
                <a:ea typeface="+mj-ea"/>
                <a:cs typeface="+mj-cs"/>
                <a:sym typeface="Times New Roman"/>
              </a:defRPr>
            </a:pPr>
            <a:r>
              <a:t>Na toj je stranici raspoloživa i popratna (ispitna) </a:t>
            </a:r>
            <a:r>
              <a:rPr>
                <a:solidFill>
                  <a:srgbClr val="0000FF"/>
                </a:solidFill>
              </a:rPr>
              <a:t>literatura</a:t>
            </a:r>
            <a:r>
              <a:t>, kao i neki tekstovi za skidanje, te poveznice.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 idx="4294967295"/>
          </p:nvPr>
        </p:nvSpPr>
        <p:spPr>
          <a:xfrm>
            <a:off x="381000" y="457200"/>
            <a:ext cx="7351713" cy="60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2500"/>
            </a:pPr>
            <a:r>
              <a:t>CILJ </a:t>
            </a:r>
            <a:r>
              <a:rPr i="1"/>
              <a:t>TEORIJSKIH</a:t>
            </a:r>
            <a:r>
              <a:t> PREDAVANJA</a:t>
            </a:r>
            <a:r>
              <a:rPr>
                <a:latin typeface="Latha"/>
                <a:ea typeface="Latha"/>
                <a:cs typeface="Latha"/>
                <a:sym typeface="Latha"/>
              </a:rPr>
              <a:t> NA ADU</a:t>
            </a:r>
          </a:p>
        </p:txBody>
      </p:sp>
      <p:sp>
        <p:nvSpPr>
          <p:cNvPr id="129" name="Shape 129"/>
          <p:cNvSpPr/>
          <p:nvPr>
            <p:ph type="body" idx="4294967295"/>
          </p:nvPr>
        </p:nvSpPr>
        <p:spPr>
          <a:xfrm>
            <a:off x="228600" y="1295400"/>
            <a:ext cx="8686800" cy="556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Cilj teorijskih predavanja na ‘praktičarskom’ fakultetu, kakav je ADU, jest da razvije i produbi </a:t>
            </a:r>
            <a:r>
              <a:rPr i="1">
                <a:solidFill>
                  <a:srgbClr val="0000FF"/>
                </a:solidFill>
              </a:rPr>
              <a:t>razumijevanje</a:t>
            </a:r>
            <a:r>
              <a:rPr>
                <a:solidFill>
                  <a:srgbClr val="0000FF"/>
                </a:solidFill>
              </a:rPr>
              <a:t> </a:t>
            </a:r>
            <a:r>
              <a:t>onoga što se montažno, snimateljski i režijski već radi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Dakle, teoriji montaže na Akademiji nije u cilju da stvara ‘teoretičare’ filma nego da pomogne proizvođačima filma da bolje razumiju što rade i da o tome točnije međusobno komuniciraju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Zato: bavit ćemo se problemima s kojima se suočavaju i koje – svjesno ili nesvjesno – rješavaju oni koji rade film i oni koji gledaju film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 idx="4294967295"/>
          </p:nvPr>
        </p:nvSpPr>
        <p:spPr>
          <a:xfrm>
            <a:off x="381000" y="0"/>
            <a:ext cx="7543800" cy="1066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2800">
                <a:latin typeface="Latha"/>
                <a:ea typeface="Latha"/>
                <a:cs typeface="Latha"/>
                <a:sym typeface="Latha"/>
              </a:defRPr>
            </a:pPr>
            <a:r>
              <a:t>PRISTUP U </a:t>
            </a:r>
            <a:r>
              <a:rPr i="1">
                <a:latin typeface="Century Schoolbook"/>
                <a:ea typeface="Century Schoolbook"/>
                <a:cs typeface="Century Schoolbook"/>
                <a:sym typeface="Century Schoolbook"/>
              </a:rPr>
              <a:t>TEORIJ</a:t>
            </a:r>
            <a:r>
              <a:t>I</a:t>
            </a:r>
            <a:r>
              <a:rPr i="1">
                <a:latin typeface="Century Schoolbook"/>
                <a:ea typeface="Century Schoolbook"/>
                <a:cs typeface="Century Schoolbook"/>
                <a:sym typeface="Century Schoolbook"/>
              </a:rPr>
              <a:t> MONTAŽE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:</a:t>
            </a:r>
            <a:r>
              <a:rPr sz="3000"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</a:p>
        </p:txBody>
      </p:sp>
      <p:sp>
        <p:nvSpPr>
          <p:cNvPr id="132" name="Shape 132"/>
          <p:cNvSpPr/>
          <p:nvPr>
            <p:ph type="body" idx="4294967295"/>
          </p:nvPr>
        </p:nvSpPr>
        <p:spPr>
          <a:xfrm>
            <a:off x="0" y="1066800"/>
            <a:ext cx="8534400" cy="5791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Teorijski pristup koji ćemo primijeniti osobit je: Bavit ćemo se filmskim postupcima </a:t>
            </a:r>
            <a:r>
              <a:rPr b="1" i="1">
                <a:solidFill>
                  <a:srgbClr val="0000FF"/>
                </a:solidFill>
              </a:rPr>
              <a:t>sa stajališta doživljaja</a:t>
            </a:r>
            <a:r>
              <a:t> kojeg se njima gradi, ili teži graditi.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Naime, cilj svakog filmskog rada – većine onoga što se pri pripremi snimanja i obradi filma radi – jest </a:t>
            </a:r>
            <a:r>
              <a:rPr i="1">
                <a:solidFill>
                  <a:srgbClr val="0000FF"/>
                </a:solidFill>
              </a:rPr>
              <a:t>da izazove tražene doživljaje u gledatelja</a:t>
            </a:r>
            <a:r>
              <a:t>.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Zato je važno da sve postupke sagledamo i razumijemo sa stajališta doživljaja koji oni izazivaju ili teže izazivati</a:t>
            </a:r>
          </a:p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Zadatak teorije bit će, zato: 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Da analiziramo </a:t>
            </a:r>
            <a:r>
              <a:rPr i="1">
                <a:solidFill>
                  <a:srgbClr val="0000FF"/>
                </a:solidFill>
              </a:rPr>
              <a:t>uvjete</a:t>
            </a:r>
            <a:r>
              <a:t> pod kojima se </a:t>
            </a:r>
            <a:r>
              <a:rPr i="1">
                <a:solidFill>
                  <a:srgbClr val="0000FF"/>
                </a:solidFill>
              </a:rPr>
              <a:t>ostvaruje montažni prijelaz</a:t>
            </a:r>
            <a:r>
              <a:t>, odnosno </a:t>
            </a:r>
            <a:r>
              <a:rPr i="1">
                <a:solidFill>
                  <a:srgbClr val="0000FF"/>
                </a:solidFill>
              </a:rPr>
              <a:t>doživljaji na montažnom prijelazu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spcBef>
                <a:spcPts val="500"/>
              </a:spcBef>
              <a:buFont typeface="Wingdings 2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različite vrste montažnih prijelaza (ali središnje: montažni kontinuitet)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Predočiti na kojim se psihološkim mehanizmima temelje ti uvjeti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77823">
              <a:defRPr sz="288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PRILOZI RASPOLOŽIVI NA INTERNETSKIM STRANICAMA AKADEMIJE</a:t>
            </a:r>
          </a:p>
        </p:txBody>
      </p:sp>
      <p:sp>
        <p:nvSpPr>
          <p:cNvPr id="135" name="Shape 135"/>
          <p:cNvSpPr/>
          <p:nvPr>
            <p:ph type="body" idx="4294967295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Prezentacijska strana predavanja, spisak ispitne literature, neki tekstovi iz ispitne i popratne literature, te poveznice na druge stranice moći će se naći na internetskim stranicama ADU: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rPr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hlinkClick r:id="rId2" invalidUrl="" action="" tgtFrame="" tooltip="" history="1" highlightClick="0" endSnd="0"/>
              </a:rPr>
              <a:t>www.adu.hr</a:t>
            </a:r>
            <a:r>
              <a:t> - Vanjski suradnici – dr. sc. Hrvoje Turković  - redoviti profesor</a:t>
            </a:r>
          </a:p>
          <a:p>
            <a:pPr>
              <a:buChar char="○"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Izravna poveznica: http://masterwww.adu.hr/djelatnik/hrvoje-turkovi-redoviti-profesor/</a:t>
            </a:r>
          </a:p>
          <a:p>
            <a:pPr>
              <a:buSzTx/>
              <a:buNone/>
              <a:defRPr>
                <a:latin typeface="+mj-lt"/>
                <a:ea typeface="+mj-ea"/>
                <a:cs typeface="+mj-cs"/>
                <a:sym typeface="Times New Roman"/>
              </a:defRPr>
            </a:pPr>
            <a:r>
              <a:t>Adresa e-pošte nastavnika:  </a:t>
            </a:r>
            <a:r>
              <a:rPr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hlinkClick r:id="rId3" invalidUrl="" action="" tgtFrame="" tooltip="" history="1" highlightClick="0" endSnd="0"/>
              </a:rPr>
              <a:t>hturkovi0@gmail.com</a:t>
            </a:r>
          </a:p>
          <a:p>
            <a:pPr>
              <a:buSzTx/>
              <a:buNone/>
              <a:defRPr>
                <a:latin typeface="Latha"/>
                <a:ea typeface="Latha"/>
                <a:cs typeface="Latha"/>
                <a:sym typeface="Latha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