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2" name="Shape 13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flipH="1">
            <a:off x="8762999" y="0"/>
            <a:ext cx="2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8" name="Shape 28"/>
          <p:cNvSpPr/>
          <p:nvPr/>
        </p:nvSpPr>
        <p:spPr>
          <a:xfrm flipH="1">
            <a:off x="76199" y="0"/>
            <a:ext cx="3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" name="Shape 29"/>
          <p:cNvSpPr/>
          <p:nvPr/>
        </p:nvSpPr>
        <p:spPr>
          <a:xfrm flipH="1">
            <a:off x="8991599" y="0"/>
            <a:ext cx="2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0" name="Shape 3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1" name="Shape 31"/>
          <p:cNvSpPr/>
          <p:nvPr/>
        </p:nvSpPr>
        <p:spPr>
          <a:xfrm flipH="1">
            <a:off x="8915399" y="0"/>
            <a:ext cx="2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2" name="Shape 32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xfrm>
            <a:off x="8280222" y="5840730"/>
            <a:ext cx="308331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2" name="Shape 42"/>
          <p:cNvSpPr/>
          <p:nvPr/>
        </p:nvSpPr>
        <p:spPr>
          <a:xfrm>
            <a:off x="990599" y="0"/>
            <a:ext cx="182565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3" name="Shape 43"/>
          <p:cNvSpPr/>
          <p:nvPr/>
        </p:nvSpPr>
        <p:spPr>
          <a:xfrm>
            <a:off x="1141412" y="0"/>
            <a:ext cx="230189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4" name="Shape 44"/>
          <p:cNvSpPr/>
          <p:nvPr/>
        </p:nvSpPr>
        <p:spPr>
          <a:xfrm flipH="1">
            <a:off x="106362" y="0"/>
            <a:ext cx="2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" name="Shape 45"/>
          <p:cNvSpPr/>
          <p:nvPr/>
        </p:nvSpPr>
        <p:spPr>
          <a:xfrm flipH="1">
            <a:off x="914399" y="0"/>
            <a:ext cx="3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6" name="Shape 46"/>
          <p:cNvSpPr/>
          <p:nvPr/>
        </p:nvSpPr>
        <p:spPr>
          <a:xfrm flipH="1">
            <a:off x="854074" y="0"/>
            <a:ext cx="3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7" name="Shape 47"/>
          <p:cNvSpPr/>
          <p:nvPr/>
        </p:nvSpPr>
        <p:spPr>
          <a:xfrm flipH="1">
            <a:off x="1727199" y="0"/>
            <a:ext cx="3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8" name="Shape 48"/>
          <p:cNvSpPr/>
          <p:nvPr/>
        </p:nvSpPr>
        <p:spPr>
          <a:xfrm flipH="1">
            <a:off x="1066799" y="0"/>
            <a:ext cx="3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9" name="Shape 49"/>
          <p:cNvSpPr/>
          <p:nvPr/>
        </p:nvSpPr>
        <p:spPr>
          <a:xfrm flipH="1">
            <a:off x="9113836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0" name="Shape 50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1" name="Shape 51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2" name="Shape 52"/>
          <p:cNvSpPr/>
          <p:nvPr/>
        </p:nvSpPr>
        <p:spPr>
          <a:xfrm>
            <a:off x="1309687" y="4867275"/>
            <a:ext cx="641353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3" name="Shape 53"/>
          <p:cNvSpPr/>
          <p:nvPr/>
        </p:nvSpPr>
        <p:spPr>
          <a:xfrm>
            <a:off x="1090612" y="5500687"/>
            <a:ext cx="138115" cy="13652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4" name="Shape 54"/>
          <p:cNvSpPr/>
          <p:nvPr/>
        </p:nvSpPr>
        <p:spPr>
          <a:xfrm>
            <a:off x="1663699" y="5788024"/>
            <a:ext cx="274640" cy="27464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5" name="Shape 55"/>
          <p:cNvSpPr/>
          <p:nvPr/>
        </p:nvSpPr>
        <p:spPr>
          <a:xfrm>
            <a:off x="1904999" y="4495799"/>
            <a:ext cx="365128" cy="36512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xfrm>
            <a:off x="1476197" y="5034280"/>
            <a:ext cx="308331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 flipH="1">
            <a:off x="8762999" y="0"/>
            <a:ext cx="2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4" name="Shape 64"/>
          <p:cNvSpPr/>
          <p:nvPr/>
        </p:nvSpPr>
        <p:spPr>
          <a:xfrm flipH="1">
            <a:off x="76199" y="0"/>
            <a:ext cx="3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5" name="Shape 65"/>
          <p:cNvSpPr/>
          <p:nvPr/>
        </p:nvSpPr>
        <p:spPr>
          <a:xfrm flipH="1">
            <a:off x="8991599" y="0"/>
            <a:ext cx="2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6" name="Shape 66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7" name="Shape 67"/>
          <p:cNvSpPr/>
          <p:nvPr/>
        </p:nvSpPr>
        <p:spPr>
          <a:xfrm flipH="1">
            <a:off x="8915399" y="0"/>
            <a:ext cx="2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8" name="Shape 68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9" name="Shape 69"/>
          <p:cNvSpPr/>
          <p:nvPr>
            <p:ph type="sldNum" sz="quarter" idx="2"/>
          </p:nvPr>
        </p:nvSpPr>
        <p:spPr>
          <a:xfrm>
            <a:off x="8280222" y="5840730"/>
            <a:ext cx="308331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" name="Shape 7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 flipH="1">
            <a:off x="8762999" y="0"/>
            <a:ext cx="2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6" name="Shape 86"/>
          <p:cNvSpPr/>
          <p:nvPr/>
        </p:nvSpPr>
        <p:spPr>
          <a:xfrm flipH="1">
            <a:off x="76199" y="0"/>
            <a:ext cx="3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7" name="Shape 87"/>
          <p:cNvSpPr/>
          <p:nvPr/>
        </p:nvSpPr>
        <p:spPr>
          <a:xfrm flipH="1">
            <a:off x="8991599" y="0"/>
            <a:ext cx="2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8" name="Shape 88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89" name="Shape 89"/>
          <p:cNvSpPr/>
          <p:nvPr/>
        </p:nvSpPr>
        <p:spPr>
          <a:xfrm flipH="1">
            <a:off x="8915399" y="0"/>
            <a:ext cx="2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0" name="Shape 90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91" name="Shape 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5F6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hape 93"/>
          <p:cNvSpPr/>
          <p:nvPr>
            <p:ph type="sldNum" sz="quarter" idx="2"/>
          </p:nvPr>
        </p:nvSpPr>
        <p:spPr>
          <a:xfrm>
            <a:off x="8280222" y="5840730"/>
            <a:ext cx="308331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 flipH="1">
            <a:off x="8762999" y="0"/>
            <a:ext cx="2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1" name="Shape 101"/>
          <p:cNvSpPr/>
          <p:nvPr/>
        </p:nvSpPr>
        <p:spPr>
          <a:xfrm flipH="1">
            <a:off x="6248398" y="0"/>
            <a:ext cx="3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2" name="Shape 102"/>
          <p:cNvSpPr/>
          <p:nvPr/>
        </p:nvSpPr>
        <p:spPr>
          <a:xfrm flipH="1">
            <a:off x="6192837" y="0"/>
            <a:ext cx="2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3" name="Shape 103"/>
          <p:cNvSpPr/>
          <p:nvPr/>
        </p:nvSpPr>
        <p:spPr>
          <a:xfrm flipH="1">
            <a:off x="8991599" y="0"/>
            <a:ext cx="2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4" name="Shape 10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05" name="Shape 105"/>
          <p:cNvSpPr/>
          <p:nvPr/>
        </p:nvSpPr>
        <p:spPr>
          <a:xfrm flipH="1">
            <a:off x="8915399" y="0"/>
            <a:ext cx="2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hape 106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07" name="Shape 10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5F6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8" name="Shape 10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hape 109"/>
          <p:cNvSpPr/>
          <p:nvPr>
            <p:ph type="sldNum" sz="quarter" idx="2"/>
          </p:nvPr>
        </p:nvSpPr>
        <p:spPr>
          <a:xfrm>
            <a:off x="8280222" y="5840730"/>
            <a:ext cx="308331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 flipH="1">
            <a:off x="8762999" y="0"/>
            <a:ext cx="2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7" name="Shape 117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8" name="Shape 118"/>
          <p:cNvSpPr/>
          <p:nvPr/>
        </p:nvSpPr>
        <p:spPr>
          <a:xfrm flipH="1">
            <a:off x="8991599" y="0"/>
            <a:ext cx="2" cy="68580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9" name="Shape 11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20" name="Shape 120"/>
          <p:cNvSpPr/>
          <p:nvPr/>
        </p:nvSpPr>
        <p:spPr>
          <a:xfrm flipH="1">
            <a:off x="8915399" y="0"/>
            <a:ext cx="2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1" name="Shape 121"/>
          <p:cNvSpPr/>
          <p:nvPr/>
        </p:nvSpPr>
        <p:spPr>
          <a:xfrm flipH="1">
            <a:off x="6248398" y="0"/>
            <a:ext cx="3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2" name="Shape 122"/>
          <p:cNvSpPr/>
          <p:nvPr/>
        </p:nvSpPr>
        <p:spPr>
          <a:xfrm flipH="1">
            <a:off x="6192837" y="0"/>
            <a:ext cx="2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5F6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hape 125"/>
          <p:cNvSpPr/>
          <p:nvPr>
            <p:ph type="sldNum" sz="quarter" idx="2"/>
          </p:nvPr>
        </p:nvSpPr>
        <p:spPr>
          <a:xfrm>
            <a:off x="8280222" y="5840730"/>
            <a:ext cx="308331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" name="Shape 4"/>
          <p:cNvSpPr/>
          <p:nvPr/>
        </p:nvSpPr>
        <p:spPr>
          <a:xfrm>
            <a:off x="990599" y="0"/>
            <a:ext cx="182565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" name="Shape 5"/>
          <p:cNvSpPr/>
          <p:nvPr/>
        </p:nvSpPr>
        <p:spPr>
          <a:xfrm>
            <a:off x="1141412" y="0"/>
            <a:ext cx="230189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106362" y="0"/>
            <a:ext cx="2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 flipH="1">
            <a:off x="914399" y="0"/>
            <a:ext cx="3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" name="Shape 8"/>
          <p:cNvSpPr/>
          <p:nvPr/>
        </p:nvSpPr>
        <p:spPr>
          <a:xfrm flipH="1">
            <a:off x="854074" y="0"/>
            <a:ext cx="3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" name="Shape 9"/>
          <p:cNvSpPr/>
          <p:nvPr/>
        </p:nvSpPr>
        <p:spPr>
          <a:xfrm flipH="1">
            <a:off x="1727199" y="0"/>
            <a:ext cx="3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" name="Shape 10"/>
          <p:cNvSpPr/>
          <p:nvPr/>
        </p:nvSpPr>
        <p:spPr>
          <a:xfrm flipH="1">
            <a:off x="1066799" y="0"/>
            <a:ext cx="3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" name="Shape 11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2" name="Shape 12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3" name="Shape 13"/>
          <p:cNvSpPr/>
          <p:nvPr/>
        </p:nvSpPr>
        <p:spPr>
          <a:xfrm>
            <a:off x="1323974" y="4867275"/>
            <a:ext cx="642940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4" name="Shape 14"/>
          <p:cNvSpPr/>
          <p:nvPr/>
        </p:nvSpPr>
        <p:spPr>
          <a:xfrm>
            <a:off x="1090612" y="5500687"/>
            <a:ext cx="138115" cy="13652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5" name="Shape 15"/>
          <p:cNvSpPr/>
          <p:nvPr/>
        </p:nvSpPr>
        <p:spPr>
          <a:xfrm>
            <a:off x="1663699" y="5791199"/>
            <a:ext cx="274640" cy="27464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6" name="Shape 16"/>
          <p:cNvSpPr/>
          <p:nvPr/>
        </p:nvSpPr>
        <p:spPr>
          <a:xfrm>
            <a:off x="1879599" y="4479924"/>
            <a:ext cx="365128" cy="36512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7" name="Shape 17"/>
          <p:cNvSpPr/>
          <p:nvPr/>
        </p:nvSpPr>
        <p:spPr>
          <a:xfrm flipH="1">
            <a:off x="9097961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" name="Shape 18"/>
          <p:cNvSpPr/>
          <p:nvPr>
            <p:ph type="title"/>
          </p:nvPr>
        </p:nvSpPr>
        <p:spPr>
          <a:xfrm>
            <a:off x="457200" y="274636"/>
            <a:ext cx="74676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xfrm>
            <a:off x="1490484" y="5034280"/>
            <a:ext cx="308332" cy="3073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39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69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20105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4677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9249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33821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adu.hr" TargetMode="External"/><Relationship Id="rId3" Type="http://schemas.openxmlformats.org/officeDocument/2006/relationships/hyperlink" Target="mailto:hturkovi0@gmail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 idx="4294967295"/>
          </p:nvPr>
        </p:nvSpPr>
        <p:spPr>
          <a:xfrm>
            <a:off x="2285999" y="3124199"/>
            <a:ext cx="6172202" cy="1893890"/>
          </a:xfrm>
          <a:prstGeom prst="rect">
            <a:avLst/>
          </a:prstGeom>
        </p:spPr>
        <p:txBody>
          <a:bodyPr/>
          <a:lstStyle/>
          <a:p>
            <a:pPr>
              <a:defRPr b="1" sz="2400">
                <a:solidFill>
                  <a:srgbClr val="575F6D"/>
                </a:solidFill>
              </a:defRPr>
            </a:pPr>
            <a:r>
              <a:t>HRVOJE TURKOVIĆ</a:t>
            </a:r>
            <a:br/>
            <a:r>
              <a:rPr sz="3000"/>
              <a:t>TEORIJA MONTAŽE</a:t>
            </a:r>
            <a:r>
              <a:rPr sz="3000">
                <a:latin typeface="Latha"/>
                <a:ea typeface="Latha"/>
                <a:cs typeface="Latha"/>
                <a:sym typeface="Latha"/>
              </a:rPr>
              <a:t> I</a:t>
            </a:r>
            <a:r>
              <a:rPr sz="3000"/>
              <a:t> </a:t>
            </a:r>
            <a:r>
              <a:rPr b="0" sz="2800"/>
              <a:t>(</a:t>
            </a:r>
            <a:r>
              <a:rPr b="0" sz="2800">
                <a:latin typeface="Latha"/>
                <a:ea typeface="Latha"/>
                <a:cs typeface="Latha"/>
                <a:sym typeface="Latha"/>
              </a:rPr>
              <a:t>2015-2016</a:t>
            </a:r>
            <a:r>
              <a:rPr b="0" sz="2800"/>
              <a:t>)</a:t>
            </a:r>
          </a:p>
        </p:txBody>
      </p:sp>
      <p:sp>
        <p:nvSpPr>
          <p:cNvPr id="135" name="Shape 135"/>
          <p:cNvSpPr/>
          <p:nvPr>
            <p:ph type="body" sz="quarter" idx="4294967295"/>
          </p:nvPr>
        </p:nvSpPr>
        <p:spPr>
          <a:xfrm>
            <a:off x="2285999" y="5003800"/>
            <a:ext cx="6172202" cy="13716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solidFill>
                  <a:srgbClr val="575F6D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Uvodno predavanje</a:t>
            </a:r>
          </a:p>
          <a:p>
            <a:pPr marL="0" indent="0" algn="r">
              <a:buSzTx/>
              <a:buNone/>
              <a:defRPr sz="2000">
                <a:solidFill>
                  <a:srgbClr val="575F6D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rPr b="1"/>
              <a:t>6</a:t>
            </a:r>
            <a:r>
              <a:t>. X. 2015.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title" idx="4294967295"/>
          </p:nvPr>
        </p:nvSpPr>
        <p:spPr>
          <a:xfrm>
            <a:off x="457200" y="274636"/>
            <a:ext cx="7467600" cy="715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5F6D"/>
                </a:solidFill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O KOLEGIJU – OPERATIVNI PODACI:</a:t>
            </a:r>
          </a:p>
        </p:txBody>
      </p:sp>
      <p:sp>
        <p:nvSpPr>
          <p:cNvPr id="138" name="Shape 138"/>
          <p:cNvSpPr/>
          <p:nvPr>
            <p:ph type="body" idx="4294967295"/>
          </p:nvPr>
        </p:nvSpPr>
        <p:spPr>
          <a:xfrm>
            <a:off x="304800" y="1066800"/>
            <a:ext cx="8305800" cy="5486400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Teorija montaže jest </a:t>
            </a:r>
            <a:r>
              <a:rPr>
                <a:solidFill>
                  <a:srgbClr val="0000FF"/>
                </a:solidFill>
              </a:rPr>
              <a:t>dvosemestralni kolegij</a:t>
            </a:r>
            <a:r>
              <a:t>: odslušani prvi semestar uvjet je za upis u drugi semestar</a:t>
            </a:r>
          </a:p>
          <a:p>
            <a:pPr>
              <a:buChar char="○"/>
              <a:defRPr sz="2200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Ispit</a:t>
            </a:r>
            <a:r>
              <a:rPr>
                <a:solidFill>
                  <a:srgbClr val="000000"/>
                </a:solidFill>
              </a:rPr>
              <a:t> se polaže nakon odslušanih dvaju semestara, pred ljeto, odnosi se na ukupno odslušano gradivo</a:t>
            </a:r>
          </a:p>
          <a:p>
            <a:pPr>
              <a:buChar char="○"/>
              <a:defRPr sz="2200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Pohađanje predavanja </a:t>
            </a:r>
            <a:r>
              <a:rPr>
                <a:solidFill>
                  <a:srgbClr val="000000"/>
                </a:solidFill>
              </a:rPr>
              <a:t>obavezno je; posjeta predavanjima će se redovito kontrolirati. </a:t>
            </a:r>
          </a:p>
          <a:p>
            <a:pPr>
              <a:buChar char="○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Predavanja prate </a:t>
            </a:r>
            <a:r>
              <a:rPr>
                <a:solidFill>
                  <a:srgbClr val="0000FF"/>
                </a:solidFill>
              </a:rPr>
              <a:t>prezentacije</a:t>
            </a:r>
            <a:r>
              <a:t> koje će, nakon predavanja, biti raspoložive na </a:t>
            </a:r>
            <a:r>
              <a:rPr i="1"/>
              <a:t>nastavničkim stranicama ADU </a:t>
            </a:r>
            <a:r>
              <a:t>(u sklopu liste </a:t>
            </a:r>
            <a:r>
              <a:rPr i="1"/>
              <a:t>Nastava</a:t>
            </a:r>
            <a:r>
              <a:t>)</a:t>
            </a:r>
            <a:r>
              <a:rPr i="1"/>
              <a:t>, </a:t>
            </a:r>
            <a:r>
              <a:t>na stranici </a:t>
            </a:r>
            <a:r>
              <a:rPr i="1"/>
              <a:t>prof. Hrvoja Turkovića </a:t>
            </a:r>
            <a:endParaRPr i="1"/>
          </a:p>
          <a:p>
            <a:pPr>
              <a:buChar char="○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Na toj je stranici raspoloživa i popratna (ispitna) </a:t>
            </a:r>
            <a:r>
              <a:rPr>
                <a:solidFill>
                  <a:srgbClr val="0000FF"/>
                </a:solidFill>
              </a:rPr>
              <a:t>literatura</a:t>
            </a:r>
            <a:r>
              <a:t>, kao i neki tekstovi za skidanje, te poveznice.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title" idx="4294967295"/>
          </p:nvPr>
        </p:nvSpPr>
        <p:spPr>
          <a:xfrm>
            <a:off x="380999" y="457200"/>
            <a:ext cx="7351715" cy="609600"/>
          </a:xfrm>
          <a:prstGeom prst="rect">
            <a:avLst/>
          </a:prstGeom>
        </p:spPr>
        <p:txBody>
          <a:bodyPr/>
          <a:lstStyle/>
          <a:p>
            <a:pPr>
              <a:defRPr sz="2500">
                <a:solidFill>
                  <a:srgbClr val="575F6D"/>
                </a:solidFill>
              </a:defRPr>
            </a:pPr>
            <a:r>
              <a:t>CILJ </a:t>
            </a:r>
            <a:r>
              <a:rPr i="1"/>
              <a:t>TEORIJSKIH</a:t>
            </a:r>
            <a:r>
              <a:t> PREDAVANJA</a:t>
            </a:r>
            <a:r>
              <a:rPr>
                <a:latin typeface="Latha"/>
                <a:ea typeface="Latha"/>
                <a:cs typeface="Latha"/>
                <a:sym typeface="Latha"/>
              </a:rPr>
              <a:t> NA ADU</a:t>
            </a:r>
          </a:p>
        </p:txBody>
      </p:sp>
      <p:sp>
        <p:nvSpPr>
          <p:cNvPr id="141" name="Shape 141"/>
          <p:cNvSpPr/>
          <p:nvPr>
            <p:ph type="body" idx="4294967295"/>
          </p:nvPr>
        </p:nvSpPr>
        <p:spPr>
          <a:xfrm>
            <a:off x="228600" y="1295400"/>
            <a:ext cx="8686800" cy="5562600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Cilj teorijskih predavanja na ‘praktičarskom’ fakultetu, kakav je ADU, jest da razvije i produbi </a:t>
            </a:r>
            <a:r>
              <a:rPr i="1">
                <a:solidFill>
                  <a:srgbClr val="0000FF"/>
                </a:solidFill>
              </a:rPr>
              <a:t>razumijevanje</a:t>
            </a:r>
            <a:r>
              <a:rPr>
                <a:solidFill>
                  <a:srgbClr val="0000FF"/>
                </a:solidFill>
              </a:rPr>
              <a:t> </a:t>
            </a:r>
            <a:r>
              <a:t>onoga što se montažno, snimateljski i režijski već radi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Dakle, teoriji montaže na Akademiji nije u cilju da stvara ‘teoretičare’ filma nego da pomogne proizvođačima filma da bolje razumiju što rade i da o tome točnije međusobno komuniciraju</a:t>
            </a:r>
          </a:p>
          <a:p>
            <a:pPr>
              <a:buChar char="○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Zato: bavit ćemo se problemima s kojima se suočavaju i koje – svjesno ili nesvjesno – rješavaju oni koji rade film i oni koji gledaju film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 idx="4294967295"/>
          </p:nvPr>
        </p:nvSpPr>
        <p:spPr>
          <a:xfrm>
            <a:off x="381000" y="0"/>
            <a:ext cx="7543800" cy="1066800"/>
          </a:xfrm>
          <a:prstGeom prst="rect">
            <a:avLst/>
          </a:prstGeom>
        </p:spPr>
        <p:txBody>
          <a:bodyPr/>
          <a:lstStyle/>
          <a:p>
            <a:pPr>
              <a:defRPr sz="2800">
                <a:solidFill>
                  <a:srgbClr val="575F6D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PRISTUP U </a:t>
            </a:r>
            <a:r>
              <a:rPr i="1">
                <a:latin typeface="Century Schoolbook"/>
                <a:ea typeface="Century Schoolbook"/>
                <a:cs typeface="Century Schoolbook"/>
                <a:sym typeface="Century Schoolbook"/>
              </a:rPr>
              <a:t>TEORIJ</a:t>
            </a:r>
            <a:r>
              <a:t>I</a:t>
            </a:r>
            <a:r>
              <a:rPr i="1">
                <a:latin typeface="Century Schoolbook"/>
                <a:ea typeface="Century Schoolbook"/>
                <a:cs typeface="Century Schoolbook"/>
                <a:sym typeface="Century Schoolbook"/>
              </a:rPr>
              <a:t> MONTAŽE</a:t>
            </a:r>
            <a:r>
              <a:rPr>
                <a:latin typeface="Century Schoolbook"/>
                <a:ea typeface="Century Schoolbook"/>
                <a:cs typeface="Century Schoolbook"/>
                <a:sym typeface="Century Schoolbook"/>
              </a:rPr>
              <a:t>:</a:t>
            </a:r>
            <a:r>
              <a:rPr sz="3000"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</a:p>
        </p:txBody>
      </p:sp>
      <p:sp>
        <p:nvSpPr>
          <p:cNvPr id="144" name="Shape 144"/>
          <p:cNvSpPr/>
          <p:nvPr>
            <p:ph type="body" idx="4294967295"/>
          </p:nvPr>
        </p:nvSpPr>
        <p:spPr>
          <a:xfrm>
            <a:off x="0" y="1066800"/>
            <a:ext cx="8534400" cy="5791200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Teorijski pristup koji ćemo primijeniti osobit je: Bavit ćemo se filmskim postupcima </a:t>
            </a:r>
            <a:r>
              <a:rPr b="1" i="1">
                <a:solidFill>
                  <a:srgbClr val="0000FF"/>
                </a:solidFill>
              </a:rPr>
              <a:t>sa stajališta doživljaja</a:t>
            </a:r>
            <a:r>
              <a:t> kojeg se njima gradi, ili teži graditi.</a:t>
            </a:r>
          </a:p>
          <a:p>
            <a:pPr>
              <a:buChar char="○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Naime, cilj svakog filmskog rada – većine onoga što se pri pripremi snimanja i obradi filma radi – jest </a:t>
            </a:r>
            <a:r>
              <a:rPr i="1">
                <a:solidFill>
                  <a:srgbClr val="0000FF"/>
                </a:solidFill>
              </a:rPr>
              <a:t>da izazove tražene doživljaje u gledatelja</a:t>
            </a:r>
            <a:r>
              <a:t>.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Zato je važno da sve postupke sagledamo i razumijemo sa stajališta doživljaja koji oni izazivaju ili teže izazivati</a:t>
            </a:r>
          </a:p>
          <a:p>
            <a:pPr>
              <a:buSzTx/>
              <a:buNone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Zadatak teorije bit će, zato: </a:t>
            </a:r>
          </a:p>
          <a:p>
            <a:pPr>
              <a:buChar char="○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Da analiziramo </a:t>
            </a:r>
            <a:r>
              <a:rPr i="1">
                <a:solidFill>
                  <a:srgbClr val="0000FF"/>
                </a:solidFill>
              </a:rPr>
              <a:t>uvjete</a:t>
            </a:r>
            <a:r>
              <a:t> pod kojima se </a:t>
            </a:r>
            <a:r>
              <a:rPr i="1">
                <a:solidFill>
                  <a:srgbClr val="0000FF"/>
                </a:solidFill>
              </a:rPr>
              <a:t>ostvaruje montažni prijelaz</a:t>
            </a:r>
            <a:r>
              <a:t>, odnosno </a:t>
            </a:r>
            <a:r>
              <a:rPr i="1">
                <a:solidFill>
                  <a:srgbClr val="0000FF"/>
                </a:solidFill>
              </a:rPr>
              <a:t>doživljaji na montažnom prijelazu</a:t>
            </a:r>
            <a:endParaRPr i="1">
              <a:solidFill>
                <a:srgbClr val="0000FF"/>
              </a:solidFill>
            </a:endParaRPr>
          </a:p>
          <a:p>
            <a:pPr lvl="1" marL="639762" indent="-273050">
              <a:spcBef>
                <a:spcPts val="500"/>
              </a:spcBef>
              <a:buFont typeface="Wingdings 2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različite vrste montažnih prijelaza (ali središnje: montažni kontinuitet)</a:t>
            </a:r>
          </a:p>
          <a:p>
            <a:pPr>
              <a:buChar char="○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Predočiti na kojim se psihološkim mehanizmima temelje ti uvjeti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 defTabSz="877822">
              <a:defRPr sz="2800">
                <a:solidFill>
                  <a:srgbClr val="575F6D"/>
                </a:solidFill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PRILOZI RASPOLOŽIVI NA INTERNETSKIM STRANICAMA AKADEMIJE</a:t>
            </a:r>
          </a:p>
        </p:txBody>
      </p:sp>
      <p:sp>
        <p:nvSpPr>
          <p:cNvPr id="147" name="Shape 147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○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Prezentacijska strana predavanja, spisak ispitne literature, neki tekstovi iz ispitne i popratne literature, te poveznice na druge stranice moći će se naći na internetskim stranicama ADU:</a:t>
            </a:r>
          </a:p>
          <a:p>
            <a:pPr>
              <a:buChar char="○"/>
              <a:defRPr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latin typeface="+mn-lt"/>
                <a:ea typeface="+mn-ea"/>
                <a:cs typeface="+mn-cs"/>
                <a:sym typeface="Times New Roman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www.adu.hr</a:t>
            </a:r>
            <a:r>
              <a:rPr u="none">
                <a:solidFill>
                  <a:srgbClr val="000000"/>
                </a:solidFill>
                <a:uFillTx/>
              </a:rPr>
              <a:t> - Vanjski suradnici – dr. sc. Hrvoje Turković  </a:t>
            </a:r>
          </a:p>
          <a:p>
            <a:pPr>
              <a:buChar char="○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Izravna poveznica: http://masterwww.adu.hr/djelatnik/hrvoje-turkovi-redoviti-profesor/</a:t>
            </a:r>
          </a:p>
          <a:p>
            <a:pPr>
              <a:buSzTx/>
              <a:buNone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Adresa e-pošte nastavnika: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hturkovi0@gmail.com</a:t>
            </a:r>
          </a:p>
          <a:p>
            <a:pPr>
              <a:buSzTx/>
              <a:buNone/>
              <a:defRPr>
                <a:solidFill>
                  <a:srgbClr val="00000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