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8CC"/>
          </a:solidFill>
        </a:fill>
      </a:tcStyle>
    </a:wholeTbl>
    <a:band2H>
      <a:tcTxStyle b="def" i="def"/>
      <a:tcStyle>
        <a:tcBdr/>
        <a:fill>
          <a:solidFill>
            <a:srgbClr val="FFEDE7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CBCA"/>
          </a:solidFill>
        </a:fill>
      </a:tcStyle>
    </a:wholeTbl>
    <a:band2H>
      <a:tcTxStyle b="def" i="def"/>
      <a:tcStyle>
        <a:tcBdr/>
        <a:fill>
          <a:solidFill>
            <a:srgbClr val="F2E7E7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6D8"/>
          </a:solidFill>
        </a:fill>
      </a:tcStyle>
    </a:wholeTbl>
    <a:band2H>
      <a:tcTxStyle b="def" i="def"/>
      <a:tcStyle>
        <a:tcBdr/>
        <a:fill>
          <a:solidFill>
            <a:srgbClr val="EBECEC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8" name="Shape 18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4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" name="Shape 18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8CC">
              <a:alpha val="36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" name="Shape 19"/>
          <p:cNvSpPr/>
          <p:nvPr/>
        </p:nvSpPr>
        <p:spPr>
          <a:xfrm>
            <a:off x="990599" y="0"/>
            <a:ext cx="182565" cy="6858000"/>
          </a:xfrm>
          <a:prstGeom prst="rect">
            <a:avLst/>
          </a:prstGeom>
          <a:solidFill>
            <a:srgbClr val="FFD8CC">
              <a:alpha val="7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" name="Shape 20"/>
          <p:cNvSpPr/>
          <p:nvPr/>
        </p:nvSpPr>
        <p:spPr>
          <a:xfrm>
            <a:off x="1141412" y="0"/>
            <a:ext cx="230187" cy="6858000"/>
          </a:xfrm>
          <a:prstGeom prst="rect">
            <a:avLst/>
          </a:prstGeom>
          <a:solidFill>
            <a:srgbClr val="FFEDE7">
              <a:alpha val="71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" name="Shape 21"/>
          <p:cNvSpPr/>
          <p:nvPr/>
        </p:nvSpPr>
        <p:spPr>
          <a:xfrm flipH="1">
            <a:off x="106362" y="0"/>
            <a:ext cx="1" cy="6858001"/>
          </a:xfrm>
          <a:prstGeom prst="line">
            <a:avLst/>
          </a:prstGeom>
          <a:ln w="57150">
            <a:solidFill>
              <a:srgbClr val="FEC2AC">
                <a:alpha val="7300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2" name="Shape 22"/>
          <p:cNvSpPr/>
          <p:nvPr/>
        </p:nvSpPr>
        <p:spPr>
          <a:xfrm flipH="1">
            <a:off x="914399" y="0"/>
            <a:ext cx="2" cy="6858001"/>
          </a:xfrm>
          <a:prstGeom prst="line">
            <a:avLst/>
          </a:prstGeom>
          <a:ln w="57150">
            <a:solidFill>
              <a:srgbClr val="FFEDE7">
                <a:alpha val="8300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3" name="Shape 23"/>
          <p:cNvSpPr/>
          <p:nvPr/>
        </p:nvSpPr>
        <p:spPr>
          <a:xfrm flipH="1">
            <a:off x="854074" y="0"/>
            <a:ext cx="2" cy="6858001"/>
          </a:xfrm>
          <a:prstGeom prst="line">
            <a:avLst/>
          </a:prstGeom>
          <a:ln w="57150">
            <a:solidFill>
              <a:srgbClr val="FEC2A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4" name="Shape 24"/>
          <p:cNvSpPr/>
          <p:nvPr/>
        </p:nvSpPr>
        <p:spPr>
          <a:xfrm flipH="1">
            <a:off x="1727199" y="0"/>
            <a:ext cx="2" cy="6858001"/>
          </a:xfrm>
          <a:prstGeom prst="line">
            <a:avLst/>
          </a:prstGeom>
          <a:ln w="28575">
            <a:solidFill>
              <a:srgbClr val="FEC2AC">
                <a:alpha val="8200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5" name="Shape 25"/>
          <p:cNvSpPr/>
          <p:nvPr/>
        </p:nvSpPr>
        <p:spPr>
          <a:xfrm flipH="1">
            <a:off x="1066799" y="0"/>
            <a:ext cx="2" cy="6858001"/>
          </a:xfrm>
          <a:prstGeom prst="line">
            <a:avLst/>
          </a:prstGeom>
          <a:ln>
            <a:solidFill>
              <a:srgbClr val="FEC2A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6" name="Shape 26"/>
          <p:cNvSpPr/>
          <p:nvPr/>
        </p:nvSpPr>
        <p:spPr>
          <a:xfrm flipH="1">
            <a:off x="9113838" y="0"/>
            <a:ext cx="1" cy="6858001"/>
          </a:xfrm>
          <a:prstGeom prst="line">
            <a:avLst/>
          </a:prstGeom>
          <a:ln w="57150">
            <a:solidFill>
              <a:srgbClr val="FEC2A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7" name="Shape 27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1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" name="Shape 28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9" name="Shape 29"/>
          <p:cNvSpPr/>
          <p:nvPr/>
        </p:nvSpPr>
        <p:spPr>
          <a:xfrm>
            <a:off x="1309687" y="4867275"/>
            <a:ext cx="641351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0" name="Shape 30"/>
          <p:cNvSpPr/>
          <p:nvPr/>
        </p:nvSpPr>
        <p:spPr>
          <a:xfrm>
            <a:off x="1090612" y="5500687"/>
            <a:ext cx="138113" cy="136527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1" name="Shape 31"/>
          <p:cNvSpPr/>
          <p:nvPr/>
        </p:nvSpPr>
        <p:spPr>
          <a:xfrm>
            <a:off x="1663699" y="5788024"/>
            <a:ext cx="274640" cy="27464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" name="Shape 32"/>
          <p:cNvSpPr/>
          <p:nvPr/>
        </p:nvSpPr>
        <p:spPr>
          <a:xfrm>
            <a:off x="1904999" y="4495799"/>
            <a:ext cx="365128" cy="36512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" name="Shape 33"/>
          <p:cNvSpPr/>
          <p:nvPr>
            <p:ph type="title"/>
          </p:nvPr>
        </p:nvSpPr>
        <p:spPr>
          <a:xfrm>
            <a:off x="2286000" y="3124200"/>
            <a:ext cx="6172200" cy="18943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34" name="Shape 34"/>
          <p:cNvSpPr/>
          <p:nvPr>
            <p:ph type="body" sz="quarter" idx="1"/>
          </p:nvPr>
        </p:nvSpPr>
        <p:spPr>
          <a:xfrm>
            <a:off x="2286000" y="5003322"/>
            <a:ext cx="6172200" cy="1371601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b="1" sz="1800">
                <a:solidFill>
                  <a:srgbClr val="575F6D"/>
                </a:solidFill>
              </a:defRPr>
            </a:lvl1pPr>
          </a:lstStyle>
          <a:p>
            <a:pPr/>
            <a:r>
              <a:t>Click to edit Master subtitle style</a:t>
            </a:r>
          </a:p>
        </p:txBody>
      </p:sp>
      <p:sp>
        <p:nvSpPr>
          <p:cNvPr id="35" name="Shape 35"/>
          <p:cNvSpPr/>
          <p:nvPr>
            <p:ph type="sldNum" sz="quarter" idx="2"/>
          </p:nvPr>
        </p:nvSpPr>
        <p:spPr>
          <a:xfrm>
            <a:off x="1479409" y="5043538"/>
            <a:ext cx="301908" cy="28882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145" name="Shape 145"/>
          <p:cNvSpPr/>
          <p:nvPr>
            <p:ph type="body" idx="1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46" name="Shape 14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type="title"/>
          </p:nvPr>
        </p:nvSpPr>
        <p:spPr>
          <a:xfrm>
            <a:off x="6629400" y="274639"/>
            <a:ext cx="1676400" cy="5851526"/>
          </a:xfrm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154" name="Shape 154"/>
          <p:cNvSpPr/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55" name="Shape 15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/>
        </p:nvSpPr>
        <p:spPr>
          <a:xfrm flipH="1">
            <a:off x="8762999" y="0"/>
            <a:ext cx="1" cy="6858000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9" rIns="45719"/>
          <a:lstStyle/>
          <a:p>
            <a:pPr>
              <a:defRPr sz="2400"/>
            </a:pPr>
          </a:p>
        </p:txBody>
      </p:sp>
      <p:sp>
        <p:nvSpPr>
          <p:cNvPr id="163" name="Shape 163"/>
          <p:cNvSpPr/>
          <p:nvPr/>
        </p:nvSpPr>
        <p:spPr>
          <a:xfrm flipH="1">
            <a:off x="76199" y="0"/>
            <a:ext cx="2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>
              <a:defRPr sz="2400"/>
            </a:pPr>
          </a:p>
        </p:txBody>
      </p:sp>
      <p:sp>
        <p:nvSpPr>
          <p:cNvPr id="164" name="Shape 164"/>
          <p:cNvSpPr/>
          <p:nvPr/>
        </p:nvSpPr>
        <p:spPr>
          <a:xfrm flipH="1">
            <a:off x="8991599" y="0"/>
            <a:ext cx="1" cy="6858000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9" rIns="45719"/>
          <a:lstStyle/>
          <a:p>
            <a:pPr>
              <a:defRPr sz="2400"/>
            </a:pPr>
          </a:p>
        </p:txBody>
      </p:sp>
      <p:sp>
        <p:nvSpPr>
          <p:cNvPr id="165" name="Shape 16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6" name="Shape 166"/>
          <p:cNvSpPr/>
          <p:nvPr/>
        </p:nvSpPr>
        <p:spPr>
          <a:xfrm flipH="1">
            <a:off x="8915399" y="0"/>
            <a:ext cx="1" cy="6858000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>
              <a:defRPr sz="2400"/>
            </a:pPr>
          </a:p>
        </p:txBody>
      </p:sp>
      <p:sp>
        <p:nvSpPr>
          <p:cNvPr id="167" name="Shape 167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8" name="Shape 168"/>
          <p:cNvSpPr/>
          <p:nvPr>
            <p:ph type="sldNum" sz="quarter" idx="2"/>
          </p:nvPr>
        </p:nvSpPr>
        <p:spPr>
          <a:xfrm>
            <a:off x="8280221" y="5840730"/>
            <a:ext cx="308333" cy="30734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/>
        </p:nvSpPr>
        <p:spPr>
          <a:xfrm flipH="1">
            <a:off x="8762999" y="0"/>
            <a:ext cx="1" cy="6858000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9" rIns="45719"/>
          <a:lstStyle/>
          <a:p>
            <a:pPr>
              <a:defRPr sz="2400"/>
            </a:pPr>
          </a:p>
        </p:txBody>
      </p:sp>
      <p:sp>
        <p:nvSpPr>
          <p:cNvPr id="176" name="Shape 176"/>
          <p:cNvSpPr/>
          <p:nvPr/>
        </p:nvSpPr>
        <p:spPr>
          <a:xfrm flipH="1">
            <a:off x="76199" y="0"/>
            <a:ext cx="2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>
              <a:defRPr sz="2400"/>
            </a:pPr>
          </a:p>
        </p:txBody>
      </p:sp>
      <p:sp>
        <p:nvSpPr>
          <p:cNvPr id="177" name="Shape 177"/>
          <p:cNvSpPr/>
          <p:nvPr/>
        </p:nvSpPr>
        <p:spPr>
          <a:xfrm flipH="1">
            <a:off x="8991599" y="0"/>
            <a:ext cx="1" cy="6858000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9" rIns="45719"/>
          <a:lstStyle/>
          <a:p>
            <a:pPr>
              <a:defRPr sz="2400"/>
            </a:pPr>
          </a:p>
        </p:txBody>
      </p:sp>
      <p:sp>
        <p:nvSpPr>
          <p:cNvPr id="178" name="Shape 178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9" name="Shape 179"/>
          <p:cNvSpPr/>
          <p:nvPr/>
        </p:nvSpPr>
        <p:spPr>
          <a:xfrm flipH="1">
            <a:off x="8915399" y="0"/>
            <a:ext cx="1" cy="6858000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>
              <a:defRPr sz="2400"/>
            </a:pPr>
          </a:p>
        </p:txBody>
      </p:sp>
      <p:sp>
        <p:nvSpPr>
          <p:cNvPr id="180" name="Shape 18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1" name="Shape 181"/>
          <p:cNvSpPr/>
          <p:nvPr>
            <p:ph type="sldNum" sz="quarter" idx="2"/>
          </p:nvPr>
        </p:nvSpPr>
        <p:spPr>
          <a:xfrm>
            <a:off x="8280221" y="5840730"/>
            <a:ext cx="308333" cy="30734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43" name="Shape 4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4" name="Shape 4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 Header">
    <p:bg>
      <p:bgPr>
        <a:solidFill>
          <a:srgbClr val="575F6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4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2" name="Shape 52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8CC">
              <a:alpha val="36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3" name="Shape 53"/>
          <p:cNvSpPr/>
          <p:nvPr/>
        </p:nvSpPr>
        <p:spPr>
          <a:xfrm>
            <a:off x="990599" y="0"/>
            <a:ext cx="182565" cy="6858000"/>
          </a:xfrm>
          <a:prstGeom prst="rect">
            <a:avLst/>
          </a:prstGeom>
          <a:solidFill>
            <a:srgbClr val="FFD8CC">
              <a:alpha val="7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4" name="Shape 54"/>
          <p:cNvSpPr/>
          <p:nvPr/>
        </p:nvSpPr>
        <p:spPr>
          <a:xfrm>
            <a:off x="1141412" y="0"/>
            <a:ext cx="230187" cy="6858000"/>
          </a:xfrm>
          <a:prstGeom prst="rect">
            <a:avLst/>
          </a:prstGeom>
          <a:solidFill>
            <a:srgbClr val="FFEDE7">
              <a:alpha val="71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5" name="Shape 55"/>
          <p:cNvSpPr/>
          <p:nvPr/>
        </p:nvSpPr>
        <p:spPr>
          <a:xfrm flipH="1">
            <a:off x="106362" y="0"/>
            <a:ext cx="1" cy="6858001"/>
          </a:xfrm>
          <a:prstGeom prst="line">
            <a:avLst/>
          </a:prstGeom>
          <a:ln w="57150">
            <a:solidFill>
              <a:srgbClr val="FEC2AC">
                <a:alpha val="7300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6" name="Shape 56"/>
          <p:cNvSpPr/>
          <p:nvPr/>
        </p:nvSpPr>
        <p:spPr>
          <a:xfrm flipH="1">
            <a:off x="914399" y="0"/>
            <a:ext cx="2" cy="6858001"/>
          </a:xfrm>
          <a:prstGeom prst="line">
            <a:avLst/>
          </a:prstGeom>
          <a:ln w="57150">
            <a:solidFill>
              <a:srgbClr val="FFEDE7">
                <a:alpha val="8300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7" name="Shape 57"/>
          <p:cNvSpPr/>
          <p:nvPr/>
        </p:nvSpPr>
        <p:spPr>
          <a:xfrm flipH="1">
            <a:off x="854074" y="0"/>
            <a:ext cx="2" cy="6858001"/>
          </a:xfrm>
          <a:prstGeom prst="line">
            <a:avLst/>
          </a:prstGeom>
          <a:ln w="57150">
            <a:solidFill>
              <a:srgbClr val="FEC2A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8" name="Shape 58"/>
          <p:cNvSpPr/>
          <p:nvPr/>
        </p:nvSpPr>
        <p:spPr>
          <a:xfrm flipH="1">
            <a:off x="1727199" y="0"/>
            <a:ext cx="2" cy="6858001"/>
          </a:xfrm>
          <a:prstGeom prst="line">
            <a:avLst/>
          </a:prstGeom>
          <a:ln w="28575">
            <a:solidFill>
              <a:srgbClr val="FEC2AC">
                <a:alpha val="8200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9" name="Shape 59"/>
          <p:cNvSpPr/>
          <p:nvPr/>
        </p:nvSpPr>
        <p:spPr>
          <a:xfrm flipH="1">
            <a:off x="1066799" y="0"/>
            <a:ext cx="2" cy="6858001"/>
          </a:xfrm>
          <a:prstGeom prst="line">
            <a:avLst/>
          </a:prstGeom>
          <a:ln>
            <a:solidFill>
              <a:srgbClr val="FEC2A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0" name="Shape 60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1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1" name="Shape 61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2" name="Shape 62"/>
          <p:cNvSpPr/>
          <p:nvPr/>
        </p:nvSpPr>
        <p:spPr>
          <a:xfrm>
            <a:off x="1323974" y="4867275"/>
            <a:ext cx="642940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3" name="Shape 63"/>
          <p:cNvSpPr/>
          <p:nvPr/>
        </p:nvSpPr>
        <p:spPr>
          <a:xfrm>
            <a:off x="1090612" y="5500687"/>
            <a:ext cx="138113" cy="136527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4" name="Shape 64"/>
          <p:cNvSpPr/>
          <p:nvPr/>
        </p:nvSpPr>
        <p:spPr>
          <a:xfrm>
            <a:off x="1663699" y="5791199"/>
            <a:ext cx="274640" cy="27464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5" name="Shape 65"/>
          <p:cNvSpPr/>
          <p:nvPr/>
        </p:nvSpPr>
        <p:spPr>
          <a:xfrm>
            <a:off x="1879599" y="4479924"/>
            <a:ext cx="365128" cy="36512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6" name="Shape 66"/>
          <p:cNvSpPr/>
          <p:nvPr/>
        </p:nvSpPr>
        <p:spPr>
          <a:xfrm flipH="1">
            <a:off x="9097963" y="0"/>
            <a:ext cx="1" cy="6858001"/>
          </a:xfrm>
          <a:prstGeom prst="line">
            <a:avLst/>
          </a:prstGeom>
          <a:ln w="57150">
            <a:solidFill>
              <a:srgbClr val="FEC2A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7" name="Shape 67"/>
          <p:cNvSpPr/>
          <p:nvPr>
            <p:ph type="title"/>
          </p:nvPr>
        </p:nvSpPr>
        <p:spPr>
          <a:xfrm>
            <a:off x="2286000" y="2895600"/>
            <a:ext cx="6172200" cy="205359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F39D"/>
                </a:solidFill>
              </a:defRPr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68" name="Shape 68"/>
          <p:cNvSpPr/>
          <p:nvPr>
            <p:ph type="body" sz="quarter" idx="1"/>
          </p:nvPr>
        </p:nvSpPr>
        <p:spPr>
          <a:xfrm>
            <a:off x="2286000" y="5010150"/>
            <a:ext cx="6172200" cy="13716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b="1" sz="1800">
                <a:solidFill>
                  <a:srgbClr val="FFF39D"/>
                </a:solidFill>
              </a:defRPr>
            </a:lvl1pPr>
          </a:lstStyle>
          <a:p>
            <a:pPr/>
            <a:r>
              <a:t>Click to edit Master text styles</a:t>
            </a:r>
          </a:p>
        </p:txBody>
      </p:sp>
      <p:sp>
        <p:nvSpPr>
          <p:cNvPr id="69" name="Shape 69"/>
          <p:cNvSpPr/>
          <p:nvPr>
            <p:ph type="sldNum" sz="quarter" idx="2"/>
          </p:nvPr>
        </p:nvSpPr>
        <p:spPr>
          <a:xfrm>
            <a:off x="1493696" y="5043538"/>
            <a:ext cx="301908" cy="28882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77" name="Shape 77"/>
          <p:cNvSpPr/>
          <p:nvPr>
            <p:ph type="body" sz="half" idx="1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86" name="Shape 86"/>
          <p:cNvSpPr/>
          <p:nvPr>
            <p:ph type="body" sz="half" idx="1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87" name="Shape 87"/>
          <p:cNvSpPr/>
          <p:nvPr>
            <p:ph type="body" sz="quarter" idx="13"/>
          </p:nvPr>
        </p:nvSpPr>
        <p:spPr>
          <a:xfrm>
            <a:off x="489338" y="1601858"/>
            <a:ext cx="3593324" cy="594091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/>
          <a:p>
            <a:pPr marL="0" indent="0">
              <a:buClrTx/>
              <a:buSzTx/>
              <a:buFontTx/>
              <a:buNone/>
              <a:defRPr b="1" sz="2000">
                <a:solidFill>
                  <a:srgbClr val="FFFFFF"/>
                </a:solidFill>
              </a:defRPr>
            </a:pPr>
          </a:p>
        </p:txBody>
      </p:sp>
      <p:sp>
        <p:nvSpPr>
          <p:cNvPr id="88" name="Shape 88"/>
          <p:cNvSpPr/>
          <p:nvPr>
            <p:ph type="body" sz="quarter" idx="14"/>
          </p:nvPr>
        </p:nvSpPr>
        <p:spPr>
          <a:xfrm>
            <a:off x="4375538" y="1601858"/>
            <a:ext cx="3593324" cy="594091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/>
          <a:p>
            <a:pPr marL="0" indent="0">
              <a:buClrTx/>
              <a:buSzTx/>
              <a:buFontTx/>
              <a:buNone/>
              <a:defRPr b="1" sz="2000">
                <a:solidFill>
                  <a:srgbClr val="FFFFFF"/>
                </a:solidFill>
              </a:defRPr>
            </a:pPr>
          </a:p>
        </p:txBody>
      </p:sp>
      <p:sp>
        <p:nvSpPr>
          <p:cNvPr id="89" name="Shape 8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97" name="Shape 9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/>
        </p:nvSpPr>
        <p:spPr>
          <a:xfrm flipH="1">
            <a:off x="8762999" y="0"/>
            <a:ext cx="1" cy="6858001"/>
          </a:xfrm>
          <a:prstGeom prst="line">
            <a:avLst/>
          </a:prstGeom>
          <a:ln w="38100">
            <a:solidFill>
              <a:srgbClr val="FEC2AC">
                <a:alpha val="9300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2" name="Shape 112"/>
          <p:cNvSpPr/>
          <p:nvPr/>
        </p:nvSpPr>
        <p:spPr>
          <a:xfrm flipH="1">
            <a:off x="6248399" y="0"/>
            <a:ext cx="2" cy="6858001"/>
          </a:xfrm>
          <a:prstGeom prst="line">
            <a:avLst/>
          </a:prstGeom>
          <a:ln w="38100">
            <a:solidFill>
              <a:srgbClr val="FEC2A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3" name="Shape 113"/>
          <p:cNvSpPr/>
          <p:nvPr/>
        </p:nvSpPr>
        <p:spPr>
          <a:xfrm flipH="1">
            <a:off x="6192837" y="0"/>
            <a:ext cx="1" cy="6858001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4" name="Shape 114"/>
          <p:cNvSpPr/>
          <p:nvPr/>
        </p:nvSpPr>
        <p:spPr>
          <a:xfrm flipH="1">
            <a:off x="8991599" y="0"/>
            <a:ext cx="1" cy="6858001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5" name="Shape 11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7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6" name="Shape 116"/>
          <p:cNvSpPr/>
          <p:nvPr/>
        </p:nvSpPr>
        <p:spPr>
          <a:xfrm flipH="1">
            <a:off x="8915399" y="0"/>
            <a:ext cx="1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7" name="Shape 117"/>
          <p:cNvSpPr/>
          <p:nvPr/>
        </p:nvSpPr>
        <p:spPr>
          <a:xfrm>
            <a:off x="8156574" y="5714999"/>
            <a:ext cx="549278" cy="54927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8" name="Shape 118"/>
          <p:cNvSpPr/>
          <p:nvPr>
            <p:ph type="title"/>
          </p:nvPr>
        </p:nvSpPr>
        <p:spPr>
          <a:xfrm rot="5400000">
            <a:off x="3371850" y="3200400"/>
            <a:ext cx="6309360" cy="457200"/>
          </a:xfrm>
          <a:prstGeom prst="rect">
            <a:avLst/>
          </a:prstGeom>
        </p:spPr>
        <p:txBody>
          <a:bodyPr/>
          <a:lstStyle>
            <a:lvl1pPr>
              <a:defRPr b="1" sz="2000"/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119" name="Shape 119"/>
          <p:cNvSpPr/>
          <p:nvPr>
            <p:ph type="body" sz="quarter" idx="1"/>
          </p:nvPr>
        </p:nvSpPr>
        <p:spPr>
          <a:xfrm>
            <a:off x="6812280" y="274320"/>
            <a:ext cx="1527049" cy="49834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Tx/>
              <a:buSzTx/>
              <a:buFontTx/>
              <a:buNone/>
              <a:defRPr sz="1200"/>
            </a:lvl1pPr>
          </a:lstStyle>
          <a:p>
            <a:pPr/>
            <a:r>
              <a:t>Click to edit Master text styles</a:t>
            </a:r>
          </a:p>
        </p:txBody>
      </p:sp>
      <p:sp>
        <p:nvSpPr>
          <p:cNvPr id="120" name="Shape 1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/>
        </p:nvSpPr>
        <p:spPr>
          <a:xfrm flipH="1">
            <a:off x="8762999" y="0"/>
            <a:ext cx="1" cy="6858001"/>
          </a:xfrm>
          <a:prstGeom prst="line">
            <a:avLst/>
          </a:prstGeom>
          <a:ln w="38100">
            <a:solidFill>
              <a:srgbClr val="FEC2A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28" name="Shape 128"/>
          <p:cNvSpPr/>
          <p:nvPr/>
        </p:nvSpPr>
        <p:spPr>
          <a:xfrm>
            <a:off x="8156574" y="5714999"/>
            <a:ext cx="549278" cy="54927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9" name="Shape 129"/>
          <p:cNvSpPr/>
          <p:nvPr/>
        </p:nvSpPr>
        <p:spPr>
          <a:xfrm flipH="1">
            <a:off x="8991599" y="0"/>
            <a:ext cx="1" cy="685800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30" name="Shape 130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1" name="Shape 131"/>
          <p:cNvSpPr/>
          <p:nvPr/>
        </p:nvSpPr>
        <p:spPr>
          <a:xfrm flipH="1">
            <a:off x="8915399" y="0"/>
            <a:ext cx="1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32" name="Shape 132"/>
          <p:cNvSpPr/>
          <p:nvPr/>
        </p:nvSpPr>
        <p:spPr>
          <a:xfrm flipH="1">
            <a:off x="6248399" y="0"/>
            <a:ext cx="2" cy="6858001"/>
          </a:xfrm>
          <a:prstGeom prst="line">
            <a:avLst/>
          </a:prstGeom>
          <a:ln w="38100">
            <a:solidFill>
              <a:srgbClr val="FEC2A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33" name="Shape 133"/>
          <p:cNvSpPr/>
          <p:nvPr/>
        </p:nvSpPr>
        <p:spPr>
          <a:xfrm flipH="1">
            <a:off x="6192837" y="0"/>
            <a:ext cx="1" cy="6858001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34" name="Shape 134"/>
          <p:cNvSpPr/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</p:spPr>
        <p:txBody>
          <a:bodyPr/>
          <a:lstStyle>
            <a:lvl1pPr>
              <a:defRPr b="1" sz="2000"/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135" name="Shape 135"/>
          <p:cNvSpPr/>
          <p:nvPr>
            <p:ph type="pic" idx="13"/>
          </p:nvPr>
        </p:nvSpPr>
        <p:spPr>
          <a:xfrm>
            <a:off x="0" y="0"/>
            <a:ext cx="61722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36" name="Shape 136"/>
          <p:cNvSpPr/>
          <p:nvPr>
            <p:ph type="body" sz="quarter" idx="1"/>
          </p:nvPr>
        </p:nvSpPr>
        <p:spPr>
          <a:xfrm>
            <a:off x="6765797" y="264795"/>
            <a:ext cx="1524001" cy="495604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1200"/>
            </a:lvl1pPr>
          </a:lstStyle>
          <a:p>
            <a:pPr/>
            <a:r>
              <a:t>Click to edit Master text styles</a:t>
            </a:r>
          </a:p>
        </p:txBody>
      </p:sp>
      <p:sp>
        <p:nvSpPr>
          <p:cNvPr id="137" name="Shape 1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 flipH="1">
            <a:off x="8762999" y="0"/>
            <a:ext cx="1" cy="6858001"/>
          </a:xfrm>
          <a:prstGeom prst="line">
            <a:avLst/>
          </a:prstGeom>
          <a:ln w="38100">
            <a:solidFill>
              <a:srgbClr val="FEC2AC">
                <a:alpha val="9300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" name="Shape 3"/>
          <p:cNvSpPr/>
          <p:nvPr/>
        </p:nvSpPr>
        <p:spPr>
          <a:xfrm flipH="1">
            <a:off x="76199" y="0"/>
            <a:ext cx="2" cy="6858001"/>
          </a:xfrm>
          <a:prstGeom prst="line">
            <a:avLst/>
          </a:prstGeom>
          <a:ln w="57150">
            <a:solidFill>
              <a:srgbClr val="FEC2A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" name="Shape 4"/>
          <p:cNvSpPr/>
          <p:nvPr/>
        </p:nvSpPr>
        <p:spPr>
          <a:xfrm flipH="1">
            <a:off x="8991599" y="0"/>
            <a:ext cx="1" cy="6858001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" name="Shape 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7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" name="Shape 6"/>
          <p:cNvSpPr/>
          <p:nvPr/>
        </p:nvSpPr>
        <p:spPr>
          <a:xfrm flipH="1">
            <a:off x="8915399" y="0"/>
            <a:ext cx="1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" name="Shape 7"/>
          <p:cNvSpPr/>
          <p:nvPr/>
        </p:nvSpPr>
        <p:spPr>
          <a:xfrm>
            <a:off x="8156574" y="5714999"/>
            <a:ext cx="549278" cy="54927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" name="Shape 8"/>
          <p:cNvSpPr/>
          <p:nvPr>
            <p:ph type="title"/>
          </p:nvPr>
        </p:nvSpPr>
        <p:spPr>
          <a:xfrm>
            <a:off x="457200" y="274638"/>
            <a:ext cx="7467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457200" y="1600200"/>
            <a:ext cx="7467600" cy="4873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" name="Shape 10"/>
          <p:cNvSpPr/>
          <p:nvPr>
            <p:ph type="sldNum" sz="quarter" idx="2"/>
          </p:nvPr>
        </p:nvSpPr>
        <p:spPr>
          <a:xfrm>
            <a:off x="8283434" y="5849988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ctr">
              <a:defRPr b="1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small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small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small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small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small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small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small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small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small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titleStyle>
    <p:bodyStyle>
      <a:lvl1pPr marL="273050" marR="0" indent="-273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678770" marR="0" indent="-31205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8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914400" marR="0" indent="-18256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1223962" marR="0" indent="-2190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1553369" marR="0" indent="-273844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1828800" marR="0" indent="-27431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100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2142308" marR="0" indent="-313508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2416628" marR="0" indent="-313508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100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2690948" marR="0" indent="-313508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100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KwLiH8bWFdM" TargetMode="Externa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>
            <p:ph type="ctrTitle"/>
          </p:nvPr>
        </p:nvSpPr>
        <p:spPr>
          <a:xfrm>
            <a:off x="2286000" y="3124199"/>
            <a:ext cx="6172200" cy="1893890"/>
          </a:xfrm>
          <a:prstGeom prst="rect">
            <a:avLst/>
          </a:prstGeom>
        </p:spPr>
        <p:txBody>
          <a:bodyPr/>
          <a:lstStyle/>
          <a:p>
            <a:pPr>
              <a:defRPr cap="none" sz="2800">
                <a:latin typeface="+mn-lt"/>
                <a:ea typeface="+mn-ea"/>
                <a:cs typeface="+mn-cs"/>
                <a:sym typeface="Times New Roman"/>
              </a:defRPr>
            </a:pPr>
            <a:r>
              <a:t>HRVOJE TURKOVIĆ</a:t>
            </a:r>
            <a:br/>
            <a:r>
              <a:rPr sz="3000"/>
              <a:t>TEORIJA MONTAŽE </a:t>
            </a:r>
            <a:r>
              <a:rPr sz="2400"/>
              <a:t>(2015-2016)</a:t>
            </a:r>
          </a:p>
        </p:txBody>
      </p:sp>
      <p:sp>
        <p:nvSpPr>
          <p:cNvPr id="191" name="Shape 191"/>
          <p:cNvSpPr/>
          <p:nvPr>
            <p:ph type="subTitle" sz="quarter" idx="1"/>
          </p:nvPr>
        </p:nvSpPr>
        <p:spPr>
          <a:xfrm>
            <a:off x="2286000" y="5003800"/>
            <a:ext cx="6172200" cy="1371600"/>
          </a:xfrm>
          <a:prstGeom prst="rect">
            <a:avLst/>
          </a:prstGeom>
        </p:spPr>
        <p:txBody>
          <a:bodyPr/>
          <a:lstStyle/>
          <a:p>
            <a:pPr>
              <a:defRPr sz="2400">
                <a:latin typeface="+mn-lt"/>
                <a:ea typeface="+mn-ea"/>
                <a:cs typeface="+mn-cs"/>
                <a:sym typeface="Times New Roman"/>
              </a:defRPr>
            </a:pPr>
            <a:r>
              <a:t>12. “Rez na pokret”</a:t>
            </a:r>
          </a:p>
          <a:p>
            <a:pPr algn="r">
              <a:defRPr sz="2400">
                <a:latin typeface="+mn-lt"/>
                <a:ea typeface="+mn-ea"/>
                <a:cs typeface="+mn-cs"/>
                <a:sym typeface="Times New Roman"/>
              </a:defRPr>
            </a:pPr>
            <a:r>
              <a:t>19. I. 2016.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/>
          <p:nvPr>
            <p:ph type="title" idx="4294967295"/>
          </p:nvPr>
        </p:nvSpPr>
        <p:spPr>
          <a:xfrm>
            <a:off x="457200" y="0"/>
            <a:ext cx="7467600" cy="639763"/>
          </a:xfrm>
          <a:prstGeom prst="rect">
            <a:avLst/>
          </a:prstGeom>
        </p:spPr>
        <p:txBody>
          <a:bodyPr/>
          <a:lstStyle>
            <a:lvl1pPr>
              <a:defRPr cap="none"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VRSTE ELIPSA</a:t>
            </a:r>
          </a:p>
        </p:txBody>
      </p:sp>
      <p:sp>
        <p:nvSpPr>
          <p:cNvPr id="218" name="Shape 218"/>
          <p:cNvSpPr/>
          <p:nvPr>
            <p:ph type="body" idx="4294967295"/>
          </p:nvPr>
        </p:nvSpPr>
        <p:spPr>
          <a:xfrm>
            <a:off x="228600" y="838200"/>
            <a:ext cx="4191000" cy="6019800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I. Procjena koliko je vremena proteklo:</a:t>
            </a:r>
          </a:p>
          <a:p>
            <a:pPr lvl="1" marL="639762" indent="-273050">
              <a:spcBef>
                <a:spcPts val="500"/>
              </a:spcBef>
              <a:buFont typeface="Wingdings 2"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1. </a:t>
            </a:r>
            <a:r>
              <a:rPr i="1">
                <a:solidFill>
                  <a:srgbClr val="FF0000"/>
                </a:solidFill>
              </a:rPr>
              <a:t>izmjerljiva </a:t>
            </a:r>
            <a:r>
              <a:t>/ </a:t>
            </a:r>
            <a:r>
              <a:rPr i="1">
                <a:solidFill>
                  <a:srgbClr val="FF0000"/>
                </a:solidFill>
              </a:rPr>
              <a:t>određena</a:t>
            </a:r>
            <a:endParaRPr i="1">
              <a:solidFill>
                <a:srgbClr val="FF0000"/>
              </a:solidFill>
            </a:endParaRPr>
          </a:p>
          <a:p>
            <a:pPr lvl="2" indent="-182562">
              <a:spcBef>
                <a:spcPts val="0"/>
              </a:spcBef>
              <a:buClr>
                <a:srgbClr val="E0752F"/>
              </a:buClr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  ona koja je mala i pri praćenju vrlo predvidivog zbivanja</a:t>
            </a:r>
          </a:p>
          <a:p>
            <a:pPr lvl="2" marL="182562" indent="549275">
              <a:spcBef>
                <a:spcPts val="0"/>
              </a:spcBef>
              <a:buSzTx/>
              <a:buNone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PRIMJER: prelazak iz interijara u exterijer (ch.4)</a:t>
            </a:r>
          </a:p>
          <a:p>
            <a:pPr lvl="1" marL="639762" indent="-273050">
              <a:spcBef>
                <a:spcPts val="500"/>
              </a:spcBef>
              <a:buFont typeface="Wingdings 2"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2. </a:t>
            </a:r>
            <a:r>
              <a:rPr i="1">
                <a:solidFill>
                  <a:srgbClr val="FF0000"/>
                </a:solidFill>
              </a:rPr>
              <a:t>neizmjerljiva</a:t>
            </a:r>
            <a:r>
              <a:t> /</a:t>
            </a:r>
            <a:r>
              <a:rPr i="1">
                <a:solidFill>
                  <a:srgbClr val="FF0000"/>
                </a:solidFill>
              </a:rPr>
              <a:t>neodređena</a:t>
            </a:r>
            <a:endParaRPr i="1">
              <a:solidFill>
                <a:srgbClr val="FF0000"/>
              </a:solidFill>
            </a:endParaRPr>
          </a:p>
          <a:p>
            <a:pPr lvl="2" indent="-182562">
              <a:spcBef>
                <a:spcPts val="0"/>
              </a:spcBef>
              <a:buClr>
                <a:srgbClr val="E0752F"/>
              </a:buClr>
              <a:defRPr i="1" sz="2000">
                <a:solidFill>
                  <a:srgbClr val="FF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 </a:t>
            </a:r>
            <a:r>
              <a:rPr i="0">
                <a:solidFill>
                  <a:srgbClr val="000000"/>
                </a:solidFill>
              </a:rPr>
              <a:t>preskače se vremenski velik dio zbivanja i gledatelj više nema intuitivnog temelja za procjenu koliko je vremena prošlo</a:t>
            </a:r>
          </a:p>
          <a:p>
            <a:pPr lvl="2" marL="182562" indent="549275">
              <a:spcBef>
                <a:spcPts val="0"/>
              </a:spcBef>
              <a:buSzTx/>
              <a:buNone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PRIMJER: (ch. 47.) / ch. 5)</a:t>
            </a:r>
            <a:r>
              <a:rPr>
                <a:solidFill>
                  <a:srgbClr val="FF0000"/>
                </a:solidFill>
              </a:rPr>
              <a:t> </a:t>
            </a:r>
            <a:r>
              <a:rPr sz="23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19" name="Shape 219"/>
          <p:cNvSpPr/>
          <p:nvPr/>
        </p:nvSpPr>
        <p:spPr>
          <a:xfrm>
            <a:off x="4648200" y="762000"/>
            <a:ext cx="3810000" cy="486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273050" indent="-273050">
              <a:spcBef>
                <a:spcPts val="600"/>
              </a:spcBef>
              <a:defRPr sz="2400">
                <a:latin typeface="+mn-lt"/>
                <a:ea typeface="+mn-ea"/>
                <a:cs typeface="+mn-cs"/>
                <a:sym typeface="Times New Roman"/>
              </a:defRPr>
            </a:pPr>
            <a:r>
              <a:t>II. Primjetljivost elipse:</a:t>
            </a:r>
          </a:p>
          <a:p>
            <a:pPr lvl="1" marL="639762" indent="-273050">
              <a:spcBef>
                <a:spcPts val="500"/>
              </a:spcBef>
              <a:buClr>
                <a:schemeClr val="accent1"/>
              </a:buClr>
              <a:buSzPct val="80000"/>
              <a:buFont typeface="Wingdings 2"/>
              <a:buChar char="●"/>
              <a:defRPr sz="2400">
                <a:latin typeface="+mn-lt"/>
                <a:ea typeface="+mn-ea"/>
                <a:cs typeface="+mn-cs"/>
                <a:sym typeface="Times New Roman"/>
              </a:defRPr>
            </a:pPr>
            <a:r>
              <a:t>1. </a:t>
            </a:r>
            <a:r>
              <a:rPr i="1">
                <a:solidFill>
                  <a:srgbClr val="FF0000"/>
                </a:solidFill>
              </a:rPr>
              <a:t>neobilježena</a:t>
            </a:r>
            <a:r>
              <a:rPr i="1">
                <a:solidFill>
                  <a:srgbClr val="D2611C"/>
                </a:solidFill>
              </a:rPr>
              <a:t> </a:t>
            </a:r>
            <a:r>
              <a:t>(</a:t>
            </a:r>
            <a:r>
              <a:rPr i="1">
                <a:solidFill>
                  <a:srgbClr val="FF0000"/>
                </a:solidFill>
              </a:rPr>
              <a:t>rutinska</a:t>
            </a:r>
            <a:r>
              <a:t>, </a:t>
            </a:r>
            <a:r>
              <a:rPr i="1">
                <a:solidFill>
                  <a:srgbClr val="FF0000"/>
                </a:solidFill>
              </a:rPr>
              <a:t>operativna</a:t>
            </a:r>
            <a:r>
              <a:t>)</a:t>
            </a:r>
          </a:p>
          <a:p>
            <a:pPr lvl="2" marL="914400" indent="-182562">
              <a:buClr>
                <a:srgbClr val="E0752F"/>
              </a:buClr>
              <a:buSzPct val="60000"/>
              <a:buFont typeface="Wingdings"/>
              <a:buChar char="○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 Krajnje predvidljivo ono što se ispušta</a:t>
            </a:r>
          </a:p>
          <a:p>
            <a:pPr lvl="2" marL="914400" indent="-182562">
              <a:buClr>
                <a:srgbClr val="E0752F"/>
              </a:buClr>
              <a:buSzPct val="60000"/>
              <a:buFont typeface="Wingdings"/>
              <a:buChar char="○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Često je zato skoro i neprimjetna</a:t>
            </a:r>
          </a:p>
          <a:p>
            <a:pPr lvl="1" marL="639762" indent="-273050">
              <a:spcBef>
                <a:spcPts val="500"/>
              </a:spcBef>
              <a:buClr>
                <a:schemeClr val="accent1"/>
              </a:buClr>
              <a:buSzPct val="80000"/>
              <a:buFont typeface="Wingdings 2"/>
              <a:buChar char="●"/>
              <a:defRPr sz="2400">
                <a:latin typeface="+mn-lt"/>
                <a:ea typeface="+mn-ea"/>
                <a:cs typeface="+mn-cs"/>
                <a:sym typeface="Times New Roman"/>
              </a:defRPr>
            </a:pPr>
            <a:r>
              <a:t>2</a:t>
            </a:r>
            <a:r>
              <a:rPr>
                <a:solidFill>
                  <a:srgbClr val="FF0000"/>
                </a:solidFill>
              </a:rPr>
              <a:t>. </a:t>
            </a:r>
            <a:r>
              <a:rPr i="1">
                <a:solidFill>
                  <a:srgbClr val="FF0000"/>
                </a:solidFill>
              </a:rPr>
              <a:t>obilježena </a:t>
            </a:r>
            <a:r>
              <a:t>(</a:t>
            </a:r>
            <a:r>
              <a:rPr i="1">
                <a:solidFill>
                  <a:srgbClr val="FF0000"/>
                </a:solidFill>
              </a:rPr>
              <a:t>retorička elipsa</a:t>
            </a:r>
            <a:r>
              <a:t>)</a:t>
            </a:r>
          </a:p>
          <a:p>
            <a:pPr lvl="2" marL="914400" indent="-182562">
              <a:buClr>
                <a:srgbClr val="E0752F"/>
              </a:buClr>
              <a:buSzPct val="60000"/>
              <a:buFont typeface="Wingdings"/>
              <a:buChar char="○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Ispušta se važno zbivanje, koje bi se rado vidjelo i obično pokazalo (primjer: </a:t>
            </a:r>
            <a:r>
              <a:rPr i="1"/>
              <a:t>Neki to vole vruće, </a:t>
            </a:r>
            <a:r>
              <a:t>Wilder – ch 4; ch 5; ch 6; 10.59/22.31)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>
            <p:ph type="title" idx="4294967295"/>
          </p:nvPr>
        </p:nvSpPr>
        <p:spPr>
          <a:xfrm>
            <a:off x="381000" y="0"/>
            <a:ext cx="8181975" cy="735013"/>
          </a:xfrm>
          <a:prstGeom prst="rect">
            <a:avLst/>
          </a:prstGeom>
        </p:spPr>
        <p:txBody>
          <a:bodyPr/>
          <a:lstStyle>
            <a:lvl1pPr>
              <a:defRPr cap="none" sz="3200"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OBILJEŽAVANJE, NAJAVLJIVANJE ELIPSE</a:t>
            </a:r>
          </a:p>
        </p:txBody>
      </p:sp>
      <p:sp>
        <p:nvSpPr>
          <p:cNvPr id="222" name="Shape 222"/>
          <p:cNvSpPr/>
          <p:nvPr>
            <p:ph type="body" idx="4294967295"/>
          </p:nvPr>
        </p:nvSpPr>
        <p:spPr>
          <a:xfrm>
            <a:off x="179387" y="838200"/>
            <a:ext cx="8583613" cy="583088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Kod većih ili obilježenijih elipsa važno ih je valjano </a:t>
            </a:r>
            <a:r>
              <a:rPr i="1">
                <a:solidFill>
                  <a:srgbClr val="0000FF"/>
                </a:solidFill>
              </a:rPr>
              <a:t>najaviti </a:t>
            </a:r>
            <a:r>
              <a:t>i </a:t>
            </a:r>
            <a:r>
              <a:rPr i="1">
                <a:solidFill>
                  <a:srgbClr val="0000FF"/>
                </a:solidFill>
              </a:rPr>
              <a:t>dodatno obilježiti </a:t>
            </a:r>
            <a:r>
              <a:t>da gledatellju bude jasno da ima posla s elipsom i da joj obrati pažnju: da obrati pažnju tome </a:t>
            </a:r>
          </a:p>
          <a:p>
            <a:pPr lvl="1" marL="273050" indent="93662">
              <a:lnSpc>
                <a:spcPct val="80000"/>
              </a:lnSpc>
              <a:spcBef>
                <a:spcPts val="500"/>
              </a:spcBef>
              <a:buSzTx/>
              <a:buNone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a) kakvom se prijelazu radi </a:t>
            </a:r>
          </a:p>
          <a:p>
            <a:pPr lvl="1" marL="273050" indent="93662">
              <a:lnSpc>
                <a:spcPct val="80000"/>
              </a:lnSpc>
              <a:spcBef>
                <a:spcPts val="500"/>
              </a:spcBef>
              <a:buSzTx/>
              <a:buNone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b) koje je njegovo značenje</a:t>
            </a:r>
          </a:p>
          <a:p>
            <a:pPr lvl="1" marL="273050" indent="93662">
              <a:lnSpc>
                <a:spcPct val="80000"/>
              </a:lnSpc>
              <a:spcBef>
                <a:spcPts val="500"/>
              </a:spcBef>
              <a:buSzTx/>
              <a:buNone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c) Koja je njegova važnost u širem sklopu filma (“dramaturška važnost”)</a:t>
            </a:r>
          </a:p>
          <a:p>
            <a:pPr>
              <a:lnSpc>
                <a:spcPct val="80000"/>
              </a:lnSpc>
              <a:buSzTx/>
              <a:buNone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Kako se to tipično čini?</a:t>
            </a:r>
          </a:p>
          <a:p>
            <a:pPr>
              <a:lnSpc>
                <a:spcPct val="80000"/>
              </a:lnSpc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Optičkim sponama (pretapanje, zatamnjenje otamnjenje, zavjese...)</a:t>
            </a:r>
          </a:p>
          <a:p>
            <a:pPr lvl="3" marL="1187450" indent="-182562">
              <a:lnSpc>
                <a:spcPct val="80000"/>
              </a:lnSpc>
              <a:spcBef>
                <a:spcPts val="0"/>
              </a:spcBef>
              <a:buClr>
                <a:srgbClr val="FEC3AE"/>
              </a:buClr>
              <a:defRPr i="1">
                <a:latin typeface="+mn-lt"/>
                <a:ea typeface="+mn-ea"/>
                <a:cs typeface="+mn-cs"/>
                <a:sym typeface="Times New Roman"/>
              </a:defRPr>
            </a:pPr>
            <a:r>
              <a:t>Neki to vole vruće </a:t>
            </a:r>
            <a:r>
              <a:rPr i="0"/>
              <a:t>(primjer elipse s gubitkom kaputa)</a:t>
            </a:r>
          </a:p>
          <a:p>
            <a:pPr>
              <a:lnSpc>
                <a:spcPct val="80000"/>
              </a:lnSpc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Izlascima i ulascima iz vidnog polja</a:t>
            </a:r>
          </a:p>
          <a:p>
            <a:pPr lvl="3" marL="1187450" indent="-182562">
              <a:lnSpc>
                <a:spcPct val="80000"/>
              </a:lnSpc>
              <a:spcBef>
                <a:spcPts val="0"/>
              </a:spcBef>
              <a:buClr>
                <a:srgbClr val="FEC3AE"/>
              </a:buClr>
              <a:defRPr i="1">
                <a:latin typeface="+mn-lt"/>
                <a:ea typeface="+mn-ea"/>
                <a:cs typeface="+mn-cs"/>
                <a:sym typeface="Times New Roman"/>
              </a:defRPr>
            </a:pPr>
            <a:r>
              <a:t>Neki to vole vruće</a:t>
            </a:r>
            <a:r>
              <a:rPr i="0"/>
              <a:t>, ch 6 – natrag (bježanje, do telefona)</a:t>
            </a:r>
          </a:p>
          <a:p>
            <a:pPr>
              <a:lnSpc>
                <a:spcPct val="80000"/>
              </a:lnSpc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Kontrastnom kompozicijom na prijelazu </a:t>
            </a:r>
          </a:p>
          <a:p>
            <a:pPr lvl="3" marL="1187450" indent="-182562">
              <a:lnSpc>
                <a:spcPct val="80000"/>
              </a:lnSpc>
              <a:spcBef>
                <a:spcPts val="0"/>
              </a:spcBef>
              <a:buClr>
                <a:srgbClr val="FEC3AE"/>
              </a:buClr>
              <a:defRPr i="1">
                <a:latin typeface="+mn-lt"/>
                <a:ea typeface="+mn-ea"/>
                <a:cs typeface="+mn-cs"/>
                <a:sym typeface="Times New Roman"/>
              </a:defRPr>
            </a:pPr>
            <a:r>
              <a:t>Neki to vole vruće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2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defRPr cap="none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PRIKRIVANJE ELIPSE</a:t>
            </a:r>
          </a:p>
        </p:txBody>
      </p:sp>
      <p:sp>
        <p:nvSpPr>
          <p:cNvPr id="225" name="Shape 225"/>
          <p:cNvSpPr/>
          <p:nvPr>
            <p:ph type="body" idx="4294967295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Elipsa se može prikriti tako da se “maskira” nečim što gledamo dok ne pratimo preskočeni dio zbivanja</a:t>
            </a:r>
          </a:p>
          <a:p>
            <a:pPr>
              <a:buSzTx/>
              <a:buNone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(a) Kadrom otklona (</a:t>
            </a:r>
            <a:r>
              <a:rPr i="1"/>
              <a:t>Neki to vole vruće,</a:t>
            </a:r>
            <a:r>
              <a:t> ch. 8;</a:t>
            </a:r>
            <a:r>
              <a:rPr i="1"/>
              <a:t> </a:t>
            </a:r>
            <a:r>
              <a:t>29.25  – otklon s interijera na eksterijer kotača i povratak na interijer)</a:t>
            </a:r>
          </a:p>
          <a:p>
            <a:pPr>
              <a:buSzTx/>
              <a:buNone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(b) Ispražnjenim kadrom po izlasku lika, ondnosno prazni kadar prije ulaska lika (</a:t>
            </a:r>
            <a:r>
              <a:rPr i="1"/>
              <a:t>Neki to vole vruće, </a:t>
            </a:r>
            <a:r>
              <a:t>ch. 23 - 1.43.32)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>
            <p:ph type="title" idx="4294967295"/>
          </p:nvPr>
        </p:nvSpPr>
        <p:spPr>
          <a:xfrm>
            <a:off x="457200" y="0"/>
            <a:ext cx="7467600" cy="685800"/>
          </a:xfrm>
          <a:prstGeom prst="rect">
            <a:avLst/>
          </a:prstGeom>
        </p:spPr>
        <p:txBody>
          <a:bodyPr/>
          <a:lstStyle>
            <a:lvl1pPr>
              <a:defRPr cap="none"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FUNKCIJE ELIPSE</a:t>
            </a:r>
          </a:p>
        </p:txBody>
      </p:sp>
      <p:sp>
        <p:nvSpPr>
          <p:cNvPr id="228" name="Shape 228"/>
          <p:cNvSpPr/>
          <p:nvPr>
            <p:ph type="body" idx="4294967295"/>
          </p:nvPr>
        </p:nvSpPr>
        <p:spPr>
          <a:xfrm>
            <a:off x="0" y="762000"/>
            <a:ext cx="8534400" cy="5715000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A) – rutinska, operativna elipsa -  ispuštanje nepotrebnog, redundantnog, ono što je poznato a nije baš važno pratiti </a:t>
            </a:r>
          </a:p>
          <a:p>
            <a:pPr lvl="2" indent="-182562">
              <a:spcBef>
                <a:spcPts val="0"/>
              </a:spcBef>
              <a:buClr>
                <a:srgbClr val="E0752F"/>
              </a:buClr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Ispuštajući, daje se ujedno </a:t>
            </a:r>
            <a:r>
              <a:rPr i="1"/>
              <a:t>uputa </a:t>
            </a:r>
            <a:r>
              <a:t>da ispušteno i nije važno za praćenje</a:t>
            </a:r>
            <a:r>
              <a:rPr i="1"/>
              <a:t> </a:t>
            </a:r>
          </a:p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B) biranje za pokazivanje samo osobito važnih trenutaka – važnih uzoraka zbivanja</a:t>
            </a:r>
          </a:p>
          <a:p>
            <a:pPr lvl="2" indent="-182562">
              <a:spcBef>
                <a:spcPts val="0"/>
              </a:spcBef>
              <a:buClr>
                <a:srgbClr val="E0752F"/>
              </a:buCl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 </a:t>
            </a:r>
            <a:r>
              <a:rPr sz="2000"/>
              <a:t>Birajući nešto za pokazivanje – u kontekstu ispuštanja ili mogućeg ispuštanja – indikacijom je da je to doista važno vidjeti</a:t>
            </a:r>
            <a:endParaRPr sz="2000"/>
          </a:p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C) – obilježene, retoričke elipse - upozoravanje na izlagačku važnost montažnog prijelaza – kao međuscenskog, međusekvencijalnog</a:t>
            </a:r>
          </a:p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D) davanje osobite važnosti danom mjestu (elipsa kao stilska figura)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2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type="title" idx="4294967295"/>
          </p:nvPr>
        </p:nvSpPr>
        <p:spPr>
          <a:xfrm>
            <a:off x="381000" y="190500"/>
            <a:ext cx="8153400" cy="723900"/>
          </a:xfrm>
          <a:prstGeom prst="rect">
            <a:avLst/>
          </a:prstGeom>
        </p:spPr>
        <p:txBody>
          <a:bodyPr/>
          <a:lstStyle>
            <a:lvl1pPr>
              <a:defRPr cap="none" sz="2800"/>
            </a:lvl1pPr>
          </a:lstStyle>
          <a:p>
            <a:pPr/>
            <a:r>
              <a:t>LITERATURA UZ OVO PREDAVANJE:</a:t>
            </a:r>
          </a:p>
        </p:txBody>
      </p:sp>
      <p:sp>
        <p:nvSpPr>
          <p:cNvPr id="231" name="Shape 231"/>
          <p:cNvSpPr/>
          <p:nvPr>
            <p:ph type="body" idx="4294967295"/>
          </p:nvPr>
        </p:nvSpPr>
        <p:spPr>
          <a:xfrm>
            <a:off x="-1" y="1066800"/>
            <a:ext cx="8763002" cy="5791200"/>
          </a:xfrm>
          <a:prstGeom prst="rect">
            <a:avLst/>
          </a:prstGeom>
        </p:spPr>
        <p:txBody>
          <a:bodyPr/>
          <a:lstStyle/>
          <a:p>
            <a:pPr>
              <a:defRPr sz="2600">
                <a:latin typeface="+mn-lt"/>
                <a:ea typeface="+mn-ea"/>
                <a:cs typeface="+mn-cs"/>
                <a:sym typeface="Times New Roman"/>
              </a:defRPr>
            </a:pPr>
            <a:r>
              <a:t>Babac, Marko, 2000, </a:t>
            </a:r>
            <a:r>
              <a:rPr i="1"/>
              <a:t>Jezik montaže pokretnih slika</a:t>
            </a:r>
            <a:r>
              <a:t>, Novi Sad: Akademija umetnosti u Novom Sadu, poglavlje: “</a:t>
            </a:r>
            <a:r>
              <a:rPr i="1"/>
              <a:t>Linearna montaža</a:t>
            </a:r>
            <a:r>
              <a:t>” (o “eliptičnoj montaži”), str. 243-247</a:t>
            </a:r>
          </a:p>
          <a:p>
            <a:pPr>
              <a:defRPr sz="2600">
                <a:latin typeface="+mn-lt"/>
                <a:ea typeface="+mn-ea"/>
                <a:cs typeface="+mn-cs"/>
                <a:sym typeface="Times New Roman"/>
              </a:defRPr>
            </a:pPr>
            <a:r>
              <a:t>Bordwell, David, Kristin Thompson, 2008., </a:t>
            </a:r>
            <a:r>
              <a:rPr i="1"/>
              <a:t>Film art: An Introduction</a:t>
            </a:r>
            <a:r>
              <a:t> – odlomci posvećeni </a:t>
            </a:r>
            <a:r>
              <a:rPr i="1"/>
              <a:t>elliptical cutting </a:t>
            </a:r>
            <a:r>
              <a:t>(str. 229-230)</a:t>
            </a:r>
          </a:p>
          <a:p>
            <a:pPr>
              <a:defRPr i="1" sz="2600">
                <a:latin typeface="+mn-lt"/>
                <a:ea typeface="+mn-ea"/>
                <a:cs typeface="+mn-cs"/>
                <a:sym typeface="Times New Roman"/>
              </a:defRPr>
            </a:pPr>
            <a:r>
              <a:t>Filmska enciklopedija 1, Filmski leksikon:</a:t>
            </a:r>
            <a:r>
              <a:rPr i="0"/>
              <a:t> natuknica “elipsa”</a:t>
            </a:r>
          </a:p>
          <a:p>
            <a:pPr>
              <a:defRPr sz="2600">
                <a:latin typeface="+mn-lt"/>
                <a:ea typeface="+mn-ea"/>
                <a:cs typeface="+mn-cs"/>
                <a:sym typeface="Times New Roman"/>
              </a:defRPr>
            </a:pPr>
            <a:r>
              <a:t>Reisz, K., G. Millar (Rejs, Milar), 1982. </a:t>
            </a:r>
            <a:r>
              <a:rPr i="1"/>
              <a:t>Filmska montaža</a:t>
            </a:r>
            <a:r>
              <a:t>, str. 207-209; u </a:t>
            </a:r>
            <a:r>
              <a:rPr i="1"/>
              <a:t>The Technique of Film Editing, </a:t>
            </a:r>
            <a:r>
              <a:t>odjeljak: “Making Sound Flaw Over a Cut”</a:t>
            </a:r>
          </a:p>
          <a:p>
            <a:pPr>
              <a:defRPr sz="2600">
                <a:latin typeface="+mn-lt"/>
                <a:ea typeface="+mn-ea"/>
                <a:cs typeface="+mn-cs"/>
                <a:sym typeface="Times New Roman"/>
              </a:defRPr>
            </a:pPr>
            <a:r>
              <a:t>Turković, Hrvoje, “Prikrivena elipsa”, u </a:t>
            </a:r>
            <a:r>
              <a:rPr i="1"/>
              <a:t>Umijeću filma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type="title"/>
          </p:nvPr>
        </p:nvSpPr>
        <p:spPr>
          <a:xfrm>
            <a:off x="304799" y="188912"/>
            <a:ext cx="8253415" cy="877889"/>
          </a:xfrm>
          <a:prstGeom prst="rect">
            <a:avLst/>
          </a:prstGeom>
        </p:spPr>
        <p:txBody>
          <a:bodyPr/>
          <a:lstStyle>
            <a:lvl1pPr defTabSz="896111">
              <a:defRPr sz="2744"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Rekapitulacija: dva tipa zbivanja, i dva tipa njihova promatračkog praćenja:</a:t>
            </a:r>
          </a:p>
        </p:txBody>
      </p:sp>
      <p:sp>
        <p:nvSpPr>
          <p:cNvPr id="194" name="Shape 194"/>
          <p:cNvSpPr/>
          <p:nvPr>
            <p:ph type="body" idx="1"/>
          </p:nvPr>
        </p:nvSpPr>
        <p:spPr>
          <a:xfrm>
            <a:off x="152400" y="1143000"/>
            <a:ext cx="8610600" cy="5454650"/>
          </a:xfrm>
          <a:prstGeom prst="rect">
            <a:avLst/>
          </a:prstGeom>
        </p:spPr>
        <p:txBody>
          <a:bodyPr/>
          <a:lstStyle/>
          <a:p>
            <a:pPr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1) </a:t>
            </a:r>
            <a:r>
              <a:rPr i="1">
                <a:solidFill>
                  <a:srgbClr val="FF0000"/>
                </a:solidFill>
              </a:rPr>
              <a:t>Jednokomponentno </a:t>
            </a:r>
            <a:r>
              <a:t>– pratimo isti lik u kretanju ili pokretu iz kadra u kadar - jedno tijelo nositeljem zbivanja</a:t>
            </a:r>
          </a:p>
          <a:p>
            <a:pPr lvl="2">
              <a:spcBef>
                <a:spcPts val="500"/>
              </a:spcBef>
              <a:buClr>
                <a:srgbClr val="E0752F"/>
              </a:buClr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Zbivanje je ‘</a:t>
            </a:r>
            <a:r>
              <a:rPr i="1"/>
              <a:t>svojstvo’  </a:t>
            </a:r>
            <a:r>
              <a:t>tijela (čovjeka, životinje, predmeta u kretanju)</a:t>
            </a:r>
          </a:p>
          <a:p>
            <a:pPr lvl="2">
              <a:spcBef>
                <a:spcPts val="500"/>
              </a:spcBef>
              <a:buClr>
                <a:srgbClr val="E0752F"/>
              </a:buClr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Preko montažnog prijelaza pratimo lik (predmet) u kretanju </a:t>
            </a:r>
          </a:p>
          <a:p>
            <a:pPr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2) </a:t>
            </a:r>
            <a:r>
              <a:rPr i="1">
                <a:solidFill>
                  <a:srgbClr val="FF0000"/>
                </a:solidFill>
              </a:rPr>
              <a:t>Dvokomponentno</a:t>
            </a:r>
            <a:r>
              <a:rPr i="1"/>
              <a:t> – </a:t>
            </a:r>
            <a:r>
              <a:t>dva odvojena, međusobno identifikacijski različita, ‘događaja’ (sastojka zbivanja) u uzajamnu uzročno-posljedičnom odnosu čine jedno zbivanje</a:t>
            </a:r>
          </a:p>
          <a:p>
            <a:pPr lvl="2">
              <a:spcBef>
                <a:spcPts val="500"/>
              </a:spcBef>
              <a:buClr>
                <a:srgbClr val="E0752F"/>
              </a:buClr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Svaki se pol, komponenta, može dati u samostalnom kadru – svaki kadar ima svoj, predmetno i prostorno različit (iako ambijentalno spojiv) sadržaj</a:t>
            </a:r>
          </a:p>
          <a:p>
            <a:pPr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(a) </a:t>
            </a:r>
            <a:r>
              <a:rPr i="1">
                <a:solidFill>
                  <a:srgbClr val="0000FF"/>
                </a:solidFill>
              </a:rPr>
              <a:t>Promatranje</a:t>
            </a:r>
            <a:r>
              <a:t> (pogled-viđeno)</a:t>
            </a:r>
          </a:p>
          <a:p>
            <a:pPr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(b) </a:t>
            </a:r>
            <a:r>
              <a:rPr i="1">
                <a:solidFill>
                  <a:srgbClr val="0000FF"/>
                </a:solidFill>
              </a:rPr>
              <a:t>Razgovor</a:t>
            </a:r>
            <a:r>
              <a:t> (čine dva ili više sudionika, oba su ključnim dijelom identiteta razgovora kao zbivanja) - sugovornici</a:t>
            </a:r>
          </a:p>
          <a:p>
            <a:pPr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(c) </a:t>
            </a:r>
            <a:r>
              <a:rPr i="1">
                <a:solidFill>
                  <a:srgbClr val="0000FF"/>
                </a:solidFill>
              </a:rPr>
              <a:t>Djelovanje s učinkom razdvojenim od uzroka</a:t>
            </a:r>
            <a:r>
              <a:t> (čin-cilj, čin-efekt čina)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9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500"/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1" dur="500"/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4" dur="500"/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9" dur="500"/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4" dur="500"/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9" dur="500"/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9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>
            <p:ph type="title"/>
          </p:nvPr>
        </p:nvSpPr>
        <p:spPr>
          <a:xfrm>
            <a:off x="381000" y="304800"/>
            <a:ext cx="7772400" cy="914400"/>
          </a:xfrm>
          <a:prstGeom prst="rect">
            <a:avLst/>
          </a:prstGeom>
        </p:spPr>
        <p:txBody>
          <a:bodyPr/>
          <a:lstStyle>
            <a:lvl1pPr defTabSz="905255">
              <a:defRPr sz="2673"/>
            </a:lvl1pPr>
          </a:lstStyle>
          <a:p>
            <a:pPr/>
            <a:r>
              <a:t>Problem montažnog, neeliptičnog,  praćenja kretanja – u sklopu kontinuirane montaže</a:t>
            </a:r>
          </a:p>
        </p:txBody>
      </p:sp>
      <p:sp>
        <p:nvSpPr>
          <p:cNvPr id="197" name="Shape 197"/>
          <p:cNvSpPr/>
          <p:nvPr>
            <p:ph type="body" idx="1"/>
          </p:nvPr>
        </p:nvSpPr>
        <p:spPr>
          <a:xfrm>
            <a:off x="0" y="1219200"/>
            <a:ext cx="8534400" cy="5410200"/>
          </a:xfrm>
          <a:prstGeom prst="rect">
            <a:avLst/>
          </a:prstGeom>
        </p:spPr>
        <p:txBody>
          <a:bodyPr/>
          <a:lstStyle/>
          <a:p>
            <a:pPr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Ono što je zahtjevnim problemom u neeliptičnom, kontinuiranom praćenju kretanja (“jednokomponentnog zbivanja”) jest (PRIMJER: </a:t>
            </a:r>
            <a:r>
              <a:rPr i="1"/>
              <a:t>Psiho, </a:t>
            </a:r>
            <a:r>
              <a:t>ch. 7, 25-49) :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 </a:t>
            </a:r>
            <a:r>
              <a:rPr i="1">
                <a:solidFill>
                  <a:srgbClr val="0000FF"/>
                </a:solidFill>
              </a:rPr>
              <a:t>praćenje kontinuiteta prizora pod uvjetima položajno-promatračkog diskontinuiteta </a:t>
            </a:r>
            <a:r>
              <a:t>(montažne, skokovite promjene točke promatranja, često korjenite promjene vidnog polja, vizure)</a:t>
            </a:r>
            <a:endParaRPr sz="2100"/>
          </a:p>
          <a:p>
            <a:pPr lvl="1" marL="639762" indent="-273050">
              <a:spcBef>
                <a:spcPts val="400"/>
              </a:spcBef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Diskontinuitet u položaju promatranja (u točki promatranja) u životu (i na filmu) obično je indikacija preskoka u onome što promatramo, elipse ili temeljite promjene prizora za promatranje – zato je vrlo zahtjevno održavanje predodžbe o praćenju istog zbivanja u njegovu kontinuitetu</a:t>
            </a:r>
            <a:endParaRPr sz="2100"/>
          </a:p>
          <a:p>
            <a:pPr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Tri su temeljna problema/zadatka kontinuitetnog praćenja kretanja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Prepoznavanje </a:t>
            </a:r>
            <a:r>
              <a:rPr i="1">
                <a:solidFill>
                  <a:srgbClr val="0000FF"/>
                </a:solidFill>
              </a:rPr>
              <a:t>istovjetnosti lika</a:t>
            </a:r>
            <a:r>
              <a:t> – nositelja kretanja – nakon montažnog reza</a:t>
            </a:r>
            <a:endParaRPr sz="2100"/>
          </a:p>
          <a:p>
            <a:pPr lvl="1" marL="639762" indent="-273050">
              <a:spcBef>
                <a:spcPts val="400"/>
              </a:spcBef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Prepoznavanje </a:t>
            </a:r>
            <a:r>
              <a:rPr i="1">
                <a:solidFill>
                  <a:srgbClr val="0000FF"/>
                </a:solidFill>
              </a:rPr>
              <a:t>tipske istovrsnosti kretanja </a:t>
            </a:r>
            <a:r>
              <a:t>(kao i pri eliptičnoj montaži)</a:t>
            </a:r>
            <a:endParaRPr sz="2100"/>
          </a:p>
          <a:p>
            <a:pPr lvl="1" marL="639762" indent="-273050">
              <a:spcBef>
                <a:spcPts val="500"/>
              </a:spcBef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Utvrđivanje </a:t>
            </a:r>
            <a:r>
              <a:rPr i="1">
                <a:solidFill>
                  <a:srgbClr val="0000FF"/>
                </a:solidFill>
              </a:rPr>
              <a:t>nadovezivanja </a:t>
            </a:r>
            <a:r>
              <a:t>(ili </a:t>
            </a:r>
            <a:r>
              <a:rPr i="1">
                <a:solidFill>
                  <a:srgbClr val="0000FF"/>
                </a:solidFill>
              </a:rPr>
              <a:t>nenadovezivanja</a:t>
            </a:r>
            <a:r>
              <a:t>)</a:t>
            </a:r>
            <a:r>
              <a:rPr i="1">
                <a:solidFill>
                  <a:srgbClr val="0000FF"/>
                </a:solidFill>
              </a:rPr>
              <a:t> kretanja </a:t>
            </a:r>
            <a:r>
              <a:t>na montažnom prijelazu (‘preko reza’)</a:t>
            </a:r>
            <a:r>
              <a:rPr sz="210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500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1" dur="500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4" dur="500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7" dur="500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0" dur="500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9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Posebni uvjeti prepoznatljivosti lika pri kontinuitetnom praćenju</a:t>
            </a:r>
          </a:p>
        </p:txBody>
      </p:sp>
      <p:sp>
        <p:nvSpPr>
          <p:cNvPr id="200" name="Shape 200"/>
          <p:cNvSpPr/>
          <p:nvPr>
            <p:ph type="body" idx="1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</p:spPr>
        <p:txBody>
          <a:bodyPr/>
          <a:lstStyle/>
          <a:p>
            <a:pPr lvl="1" marL="639762" indent="-273050">
              <a:spcBef>
                <a:spcPts val="500"/>
              </a:spcBef>
              <a:buFont typeface="Wingdings 2"/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PRIMJER</a:t>
            </a:r>
            <a:r>
              <a:rPr i="1"/>
              <a:t>, Psiho</a:t>
            </a:r>
            <a:r>
              <a:t>, ch. 1, dizanje s kreveta</a:t>
            </a:r>
          </a:p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Lik mora biti </a:t>
            </a:r>
            <a:r>
              <a:rPr i="1">
                <a:solidFill>
                  <a:srgbClr val="0000FF"/>
                </a:solidFill>
              </a:rPr>
              <a:t>pojedinačno prepoznatljiv </a:t>
            </a:r>
            <a:r>
              <a:t>po svim uvjetima za prepoznavanje pojedinačnosti koje smo naveli, ali:</a:t>
            </a:r>
          </a:p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I sve </a:t>
            </a:r>
            <a:r>
              <a:rPr i="1">
                <a:solidFill>
                  <a:srgbClr val="0000FF"/>
                </a:solidFill>
              </a:rPr>
              <a:t>temporalne karakteristike lika</a:t>
            </a:r>
            <a:r>
              <a:t> očekuje se da budu </a:t>
            </a:r>
            <a:r>
              <a:rPr i="1">
                <a:solidFill>
                  <a:srgbClr val="0000FF"/>
                </a:solidFill>
              </a:rPr>
              <a:t>identične</a:t>
            </a:r>
            <a:r>
              <a:rPr i="1"/>
              <a:t>, </a:t>
            </a:r>
            <a:r>
              <a:rPr i="1">
                <a:solidFill>
                  <a:srgbClr val="0000FF"/>
                </a:solidFill>
              </a:rPr>
              <a:t>posve iste </a:t>
            </a:r>
            <a:r>
              <a:t>nakon montažnog prijelaza (s obje strane montažnog prijelaza)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Da “osobni kontinuiteti” budu potpuni – isto stanje odjevenosti, ista frizura, ista šminka... iste predmete da drži u istoj ruci u jednakom stanju (npr. cigareta jednako popušena, piće na istoj razini...)...</a:t>
            </a:r>
          </a:p>
          <a:p>
            <a:pPr>
              <a:buSzTx/>
              <a:buNone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  </a:t>
            </a:r>
          </a:p>
          <a:p>
            <a:pPr>
              <a:buSzTx/>
              <a:buNone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	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2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500"/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500"/>
                                        <p:tgtEl>
                                          <p:spTgt spid="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8" dur="500"/>
                                        <p:tgtEl>
                                          <p:spTgt spid="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0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Tipski ambijentalni uvjeti:</a:t>
            </a:r>
          </a:p>
        </p:txBody>
      </p:sp>
      <p:sp>
        <p:nvSpPr>
          <p:cNvPr id="203" name="Shape 203"/>
          <p:cNvSpPr/>
          <p:nvPr>
            <p:ph type="body" idx="1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Kretanje se prati kroz vezani ambijent, u </a:t>
            </a:r>
            <a:r>
              <a:rPr i="1">
                <a:solidFill>
                  <a:srgbClr val="0000FF"/>
                </a:solidFill>
              </a:rPr>
              <a:t>istim ambijentalno-atmosferskim uvjetima</a:t>
            </a:r>
            <a:r>
              <a:t>:</a:t>
            </a:r>
            <a:endParaRPr i="1"/>
          </a:p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 U prepoznatljivo istovjetnom ambijentu  (uvjet ambijentalne kompatibilnosti, spojivosti)</a:t>
            </a:r>
          </a:p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 Pod istovjetnim ambijentalno-atmosferskim uvjetima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Istovjetno (ili kompatibilno) osvjetljenje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Isti ambijentalni zvuk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Iste (ili kompatibilne) atmosferilije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2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500"/>
                                        <p:tgtEl>
                                          <p:spTgt spid="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500"/>
                                        <p:tgtEl>
                                          <p:spTgt spid="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6" dur="500"/>
                                        <p:tgtEl>
                                          <p:spTgt spid="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9" dur="500"/>
                                        <p:tgtEl>
                                          <p:spTgt spid="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0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type="title"/>
          </p:nvPr>
        </p:nvSpPr>
        <p:spPr>
          <a:xfrm>
            <a:off x="381000" y="457200"/>
            <a:ext cx="8229600" cy="609600"/>
          </a:xfrm>
          <a:prstGeom prst="rect">
            <a:avLst/>
          </a:prstGeom>
        </p:spPr>
        <p:txBody>
          <a:bodyPr/>
          <a:lstStyle>
            <a:lvl1pPr>
              <a:defRPr cap="none" sz="2500"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UVJETI NADOVEZIVANJA KRETANJA</a:t>
            </a:r>
          </a:p>
        </p:txBody>
      </p:sp>
      <p:sp>
        <p:nvSpPr>
          <p:cNvPr id="206" name="Shape 206"/>
          <p:cNvSpPr/>
          <p:nvPr>
            <p:ph type="body" idx="1"/>
          </p:nvPr>
        </p:nvSpPr>
        <p:spPr>
          <a:xfrm>
            <a:off x="228600" y="1219200"/>
            <a:ext cx="8534400" cy="5638800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Zbivanje percipiramo kao </a:t>
            </a:r>
            <a:r>
              <a:rPr i="1">
                <a:solidFill>
                  <a:srgbClr val="FF0000"/>
                </a:solidFill>
              </a:rPr>
              <a:t>kontinuirano</a:t>
            </a:r>
            <a:r>
              <a:t> na montažnom prijelazu onda kad se </a:t>
            </a:r>
            <a:r>
              <a:rPr i="1">
                <a:solidFill>
                  <a:srgbClr val="0000FF"/>
                </a:solidFill>
              </a:rPr>
              <a:t>nadovezuje</a:t>
            </a:r>
            <a:r>
              <a:t> iz kadra u kadar, kad ne izgleda da smo iz promatranja ispustili išta iz punoga njegova tijeka. 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i="1" sz="2000">
                <a:solidFill>
                  <a:srgbClr val="0000FF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Nadovezuje</a:t>
            </a:r>
            <a:r>
              <a:rPr>
                <a:solidFill>
                  <a:srgbClr val="000000"/>
                </a:solidFill>
              </a:rPr>
              <a:t> se</a:t>
            </a:r>
            <a:r>
              <a:rPr i="0">
                <a:solidFill>
                  <a:srgbClr val="000000"/>
                </a:solidFill>
              </a:rPr>
              <a:t> onda kad između onog što smo zadnje vidjeli u prethodnom kadru i onog što prvo vidimo u narednom ne možemo zamisliti nikakvu međufazu. To, pri praćenju kretanja, podrazumijeva:</a:t>
            </a:r>
          </a:p>
          <a:p>
            <a:pPr>
              <a:buSzTx/>
              <a:buNone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Vidovi nadovezivanja:</a:t>
            </a:r>
          </a:p>
          <a:p>
            <a:pPr>
              <a:defRPr i="1" sz="2000">
                <a:solidFill>
                  <a:srgbClr val="0000FF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Istovjetni položaj lika </a:t>
            </a:r>
            <a:r>
              <a:rPr i="0"/>
              <a:t>(ili pokretnog predmeta)</a:t>
            </a:r>
            <a:r>
              <a:t> u ambijentu </a:t>
            </a:r>
            <a:r>
              <a:rPr i="0">
                <a:solidFill>
                  <a:srgbClr val="000000"/>
                </a:solidFill>
              </a:rPr>
              <a:t>– isti prostorni odnos prema sastojcima ambijenta s obje strane montažnog prijelaza (po montažnom prijelazu zatičemo na istom mjestu u ambijentu na kojem smo u prethodnom kadru napustili lik)</a:t>
            </a:r>
            <a:endParaRPr i="0">
              <a:solidFill>
                <a:srgbClr val="000000"/>
              </a:solidFill>
            </a:endParaRPr>
          </a:p>
          <a:p>
            <a:pPr lvl="3" marL="1187450" indent="-182562">
              <a:spcBef>
                <a:spcPts val="300"/>
              </a:spcBef>
              <a:buClr>
                <a:srgbClr val="FEC3AE"/>
              </a:buClr>
              <a:defRPr sz="1600">
                <a:latin typeface="+mn-lt"/>
                <a:ea typeface="+mn-ea"/>
                <a:cs typeface="+mn-cs"/>
                <a:sym typeface="Times New Roman"/>
              </a:defRPr>
            </a:pPr>
            <a:r>
              <a:rPr u="sng">
                <a:solidFill>
                  <a:srgbClr val="D2611C"/>
                </a:solidFill>
                <a:uFill>
                  <a:solidFill>
                    <a:srgbClr val="D2611C"/>
                  </a:solidFill>
                </a:uFill>
                <a:hlinkClick r:id="rId2" invalidUrl="" action="" tgtFrame="" tooltip="" history="1" highlightClick="0" endSnd="0"/>
              </a:rPr>
              <a:t>https://www.youtube.com/watch?v=KwLiH8bWFdM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20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500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500"/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6" dur="500"/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0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/>
          <p:nvPr>
            <p:ph type="title"/>
          </p:nvPr>
        </p:nvSpPr>
        <p:spPr>
          <a:xfrm>
            <a:off x="457200" y="274638"/>
            <a:ext cx="7467600" cy="411163"/>
          </a:xfrm>
          <a:prstGeom prst="rect">
            <a:avLst/>
          </a:prstGeom>
        </p:spPr>
        <p:txBody>
          <a:bodyPr/>
          <a:lstStyle>
            <a:lvl1pPr defTabSz="704087">
              <a:defRPr sz="2079"/>
            </a:lvl1pPr>
          </a:lstStyle>
          <a:p>
            <a:pPr/>
            <a:r>
              <a:t>nastavak:</a:t>
            </a:r>
          </a:p>
        </p:txBody>
      </p:sp>
      <p:sp>
        <p:nvSpPr>
          <p:cNvPr id="209" name="Shape 209"/>
          <p:cNvSpPr/>
          <p:nvPr>
            <p:ph type="body" idx="1"/>
          </p:nvPr>
        </p:nvSpPr>
        <p:spPr>
          <a:xfrm>
            <a:off x="457200" y="914399"/>
            <a:ext cx="7467600" cy="5559554"/>
          </a:xfrm>
          <a:prstGeom prst="rect">
            <a:avLst/>
          </a:prstGeom>
        </p:spPr>
        <p:txBody>
          <a:bodyPr/>
          <a:lstStyle/>
          <a:p>
            <a:pPr>
              <a:defRPr i="1">
                <a:solidFill>
                  <a:srgbClr val="0000FF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Istovjetni uzajamni položaj dijelova tijela </a:t>
            </a:r>
            <a:r>
              <a:rPr i="0">
                <a:solidFill>
                  <a:srgbClr val="000000"/>
                </a:solidFill>
              </a:rPr>
              <a:t>– glava u istom položaju u odnosu na tijelo, tijelo u istoj “pozi” u kojem smo ga napustili u prethodnom kadru, ruka u istom odnosu prema tijelu u kojem smo je ostavili u prethodnom kadru, noga u istom odnosu prema drugoj nozi i prema tijelu...</a:t>
            </a:r>
            <a:endParaRPr i="0">
              <a:solidFill>
                <a:srgbClr val="000000"/>
              </a:solidFill>
            </a:endParaRPr>
          </a:p>
          <a:p>
            <a:pPr lvl="3" marL="1187450" indent="-182562">
              <a:spcBef>
                <a:spcPts val="400"/>
              </a:spcBef>
              <a:buClr>
                <a:srgbClr val="FEC3AE"/>
              </a:buClr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PRIMJER: </a:t>
            </a:r>
            <a:r>
              <a:rPr i="1"/>
              <a:t>Tragači, </a:t>
            </a:r>
            <a:r>
              <a:t>J. Ford, greške kontinuiteta (51.15/1.30.23) </a:t>
            </a:r>
          </a:p>
          <a:p>
            <a:pPr>
              <a:defRPr i="1">
                <a:solidFill>
                  <a:srgbClr val="0000FF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Istovjetna dinamika kretanja  </a:t>
            </a:r>
            <a:r>
              <a:rPr i="0">
                <a:solidFill>
                  <a:srgbClr val="000000"/>
                </a:solidFill>
              </a:rPr>
              <a:t>- na montažnom se prijelazu očekuje da kretnje i kretanje zadrži isto dinamično stanje, da se odvija (zamjedbeno) istom brzinom, istim “tonalitetom” (opušteno-napeto), uz istovrsnu (emotivnu) izražajnost na licu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20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500"/>
                                        <p:tgtEl>
                                          <p:spTgt spid="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0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“rez na pokret” – u kojem trenutku pokreta?</a:t>
            </a:r>
          </a:p>
        </p:txBody>
      </p:sp>
      <p:sp>
        <p:nvSpPr>
          <p:cNvPr id="212" name="Shape 212"/>
          <p:cNvSpPr/>
          <p:nvPr>
            <p:ph type="body" idx="1"/>
          </p:nvPr>
        </p:nvSpPr>
        <p:spPr>
          <a:xfrm>
            <a:off x="228600" y="1600200"/>
            <a:ext cx="8382000" cy="5029200"/>
          </a:xfrm>
          <a:prstGeom prst="rect">
            <a:avLst/>
          </a:prstGeom>
        </p:spPr>
        <p:txBody>
          <a:bodyPr/>
          <a:lstStyle/>
          <a:p>
            <a:pPr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Pokret, kretanje, u pravilu, nije trenutačno, nego traje neko vrijeme od začetka do svojeg završetka. 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MONTAŽNI PROBLEM: u kojem trenutku rezati a da dobijemo “dobar prijelaz” (onaj koji se čini glatkim, ne narušava predodžbu nadovezivanja)</a:t>
            </a:r>
            <a:endParaRPr sz="2100"/>
          </a:p>
          <a:p>
            <a:pPr>
              <a:buSzTx/>
              <a:buNone/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TIPSKA MJESTA (I OKOLNOSTI) ZA REZ:</a:t>
            </a:r>
          </a:p>
          <a:p>
            <a:pPr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(a) neposredno nakon začetka pokreta (kad jako očekujemo nastavak)</a:t>
            </a:r>
          </a:p>
          <a:p>
            <a:pPr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(b) tik prije nego pokret završi, kad je jasno da se po završenju pokreta mijenja situacija (tj. Završetak pokreta je ujedno početak nove situacije (drugačijeg tipa zbivanja)</a:t>
            </a:r>
          </a:p>
          <a:p>
            <a:pPr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(c) kad prijeti da kretanje lika zamakne za neku prepreku, da ga nećemo moći i dalje pratiti (dobro, ili uopće) s iste točke promatranja.</a:t>
            </a:r>
            <a:r>
              <a:rPr sz="2400">
                <a:latin typeface="Century Schoolbook"/>
                <a:ea typeface="Century Schoolbook"/>
                <a:cs typeface="Century Schoolbook"/>
                <a:sym typeface="Century Schoolbook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2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500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500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8" dur="500"/>
                                        <p:tgtEl>
                                          <p:spTgt spid="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3" dur="500"/>
                                        <p:tgtEl>
                                          <p:spTgt spid="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1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Elipsa</a:t>
            </a:r>
          </a:p>
        </p:txBody>
      </p:sp>
      <p:sp>
        <p:nvSpPr>
          <p:cNvPr id="215" name="Shape 21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Elipsa je većinom srodna praćenju jednokomponentnog zibanja; tj. praćenju kretanja od kadra do kadra…</a:t>
            </a:r>
          </a:p>
          <a:p>
            <a:pPr lvl="1" marL="639762" indent="-273050">
              <a:buSzPct val="70000"/>
              <a:buChar char="○"/>
            </a:pPr>
            <a:r>
              <a:t>ali </a:t>
            </a:r>
            <a:r>
              <a:rPr i="1">
                <a:solidFill>
                  <a:srgbClr val="202BC6"/>
                </a:solidFill>
              </a:rPr>
              <a:t>bez nadovezivanja</a:t>
            </a:r>
            <a:r>
              <a:t>, odn. s preskokom s jedne faze kretanja na kasniju, uz ispuštanje međufaza.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0000FF"/>
      </a:hlink>
      <a:folHlink>
        <a:srgbClr val="FF00FF"/>
      </a:folHlink>
    </a:clrScheme>
    <a:fontScheme name="Oriel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0000" dir="5400000">
              <a:srgbClr val="000000">
                <a:alpha val="42000"/>
              </a:srgbClr>
            </a:outerShdw>
          </a:effectLst>
        </a:effectStyle>
        <a:effectStyle>
          <a:effectLst>
            <a:outerShdw sx="100000" sy="100000" kx="0" ky="0" algn="b" rotWithShape="0" blurRad="50800" dist="20000" dir="5400000">
              <a:srgbClr val="000000">
                <a:alpha val="42000"/>
              </a:srgbClr>
            </a:outerShdw>
          </a:effectLst>
        </a:effectStyle>
        <a:effectStyle>
          <a:effectLst>
            <a:outerShdw sx="100000" sy="100000" kx="0" ky="0" algn="b" rotWithShape="0" blurRad="50800" dist="25000" dir="540000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20000" dir="5400000">
            <a:srgbClr val="000000">
              <a:alpha val="42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25000" dir="540000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0000FF"/>
      </a:hlink>
      <a:folHlink>
        <a:srgbClr val="FF00FF"/>
      </a:folHlink>
    </a:clrScheme>
    <a:fontScheme name="Oriel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0000" dir="5400000">
              <a:srgbClr val="000000">
                <a:alpha val="42000"/>
              </a:srgbClr>
            </a:outerShdw>
          </a:effectLst>
        </a:effectStyle>
        <a:effectStyle>
          <a:effectLst>
            <a:outerShdw sx="100000" sy="100000" kx="0" ky="0" algn="b" rotWithShape="0" blurRad="50800" dist="20000" dir="5400000">
              <a:srgbClr val="000000">
                <a:alpha val="42000"/>
              </a:srgbClr>
            </a:outerShdw>
          </a:effectLst>
        </a:effectStyle>
        <a:effectStyle>
          <a:effectLst>
            <a:outerShdw sx="100000" sy="100000" kx="0" ky="0" algn="b" rotWithShape="0" blurRad="50800" dist="25000" dir="540000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20000" dir="5400000">
            <a:srgbClr val="000000">
              <a:alpha val="42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25000" dir="540000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