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entury Schoolbook"/>
        <a:ea typeface="Century Schoolbook"/>
        <a:cs typeface="Century Schoolbook"/>
        <a:sym typeface="Century School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8CC"/>
          </a:solidFill>
        </a:fill>
      </a:tcStyle>
    </a:wholeTbl>
    <a:band2H>
      <a:tcTxStyle b="def" i="def"/>
      <a:tcStyle>
        <a:tcBdr/>
        <a:fill>
          <a:solidFill>
            <a:srgbClr val="FFEDE7"/>
          </a:solidFill>
        </a:fill>
      </a:tcStyle>
    </a:band2H>
    <a:fir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 b="def" i="def"/>
      <a:tcStyle>
        <a:tcBdr/>
        <a:fill>
          <a:solidFill>
            <a:srgbClr val="F2E7E7"/>
          </a:solidFill>
        </a:fill>
      </a:tcStyle>
    </a:band2H>
    <a:fir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6D8"/>
          </a:solidFill>
        </a:fill>
      </a:tcStyle>
    </a:wholeTbl>
    <a:band2H>
      <a:tcTxStyle b="def" i="def"/>
      <a:tcStyle>
        <a:tcBdr/>
        <a:fill>
          <a:solidFill>
            <a:srgbClr val="EBECEC"/>
          </a:solidFill>
        </a:fill>
      </a:tcStyle>
    </a:band2H>
    <a:fir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Schoolbook"/>
          <a:ea typeface="Century Schoolbook"/>
          <a:cs typeface="Century School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Schoolbook"/>
          <a:ea typeface="Century Schoolbook"/>
          <a:cs typeface="Century School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" name="Shape 18"/>
          <p:cNvSpPr/>
          <p:nvPr/>
        </p:nvSpPr>
        <p:spPr>
          <a:xfrm>
            <a:off x="276225" y="0"/>
            <a:ext cx="104775" cy="6858000"/>
          </a:xfrm>
          <a:prstGeom prst="rect">
            <a:avLst/>
          </a:prstGeom>
          <a:solidFill>
            <a:srgbClr val="FFD8CC">
              <a:alpha val="3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" name="Shape 19"/>
          <p:cNvSpPr/>
          <p:nvPr/>
        </p:nvSpPr>
        <p:spPr>
          <a:xfrm>
            <a:off x="990599" y="0"/>
            <a:ext cx="182565" cy="6858000"/>
          </a:xfrm>
          <a:prstGeom prst="rect">
            <a:avLst/>
          </a:prstGeom>
          <a:solidFill>
            <a:srgbClr val="FFD8CC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" name="Shape 20"/>
          <p:cNvSpPr/>
          <p:nvPr/>
        </p:nvSpPr>
        <p:spPr>
          <a:xfrm>
            <a:off x="1141412" y="0"/>
            <a:ext cx="230187" cy="6858000"/>
          </a:xfrm>
          <a:prstGeom prst="rect">
            <a:avLst/>
          </a:prstGeom>
          <a:solidFill>
            <a:srgbClr val="FFEDE7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" name="Shape 21"/>
          <p:cNvSpPr/>
          <p:nvPr/>
        </p:nvSpPr>
        <p:spPr>
          <a:xfrm flipH="1">
            <a:off x="106362" y="0"/>
            <a:ext cx="1" cy="6858001"/>
          </a:xfrm>
          <a:prstGeom prst="line">
            <a:avLst/>
          </a:prstGeom>
          <a:ln w="57150">
            <a:solidFill>
              <a:srgbClr val="FEC2AC">
                <a:alpha val="73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" name="Shape 22"/>
          <p:cNvSpPr/>
          <p:nvPr/>
        </p:nvSpPr>
        <p:spPr>
          <a:xfrm flipH="1">
            <a:off x="914399" y="0"/>
            <a:ext cx="2" cy="6858001"/>
          </a:xfrm>
          <a:prstGeom prst="line">
            <a:avLst/>
          </a:prstGeom>
          <a:ln w="57150">
            <a:solidFill>
              <a:srgbClr val="FFEDE7">
                <a:alpha val="83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" name="Shape 23"/>
          <p:cNvSpPr/>
          <p:nvPr/>
        </p:nvSpPr>
        <p:spPr>
          <a:xfrm flipH="1">
            <a:off x="854074" y="0"/>
            <a:ext cx="2" cy="6858001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" name="Shape 24"/>
          <p:cNvSpPr/>
          <p:nvPr/>
        </p:nvSpPr>
        <p:spPr>
          <a:xfrm flipH="1">
            <a:off x="1727199" y="0"/>
            <a:ext cx="2" cy="6858001"/>
          </a:xfrm>
          <a:prstGeom prst="line">
            <a:avLst/>
          </a:prstGeom>
          <a:ln w="28575">
            <a:solidFill>
              <a:srgbClr val="FEC2AC">
                <a:alpha val="82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" name="Shape 25"/>
          <p:cNvSpPr/>
          <p:nvPr/>
        </p:nvSpPr>
        <p:spPr>
          <a:xfrm flipH="1">
            <a:off x="1066799" y="0"/>
            <a:ext cx="2" cy="6858001"/>
          </a:xfrm>
          <a:prstGeom prst="line">
            <a:avLst/>
          </a:prstGeom>
          <a:ln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" name="Shape 26"/>
          <p:cNvSpPr/>
          <p:nvPr/>
        </p:nvSpPr>
        <p:spPr>
          <a:xfrm flipH="1">
            <a:off x="9113838" y="0"/>
            <a:ext cx="1" cy="6858001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" name="Shape 27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" name="Shape 28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1309687" y="4867275"/>
            <a:ext cx="641351" cy="64135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" name="Shape 30"/>
          <p:cNvSpPr/>
          <p:nvPr/>
        </p:nvSpPr>
        <p:spPr>
          <a:xfrm>
            <a:off x="1090612" y="5500687"/>
            <a:ext cx="138113" cy="13652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" name="Shape 31"/>
          <p:cNvSpPr/>
          <p:nvPr/>
        </p:nvSpPr>
        <p:spPr>
          <a:xfrm>
            <a:off x="1663699" y="5788024"/>
            <a:ext cx="274640" cy="27464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1904999" y="4495799"/>
            <a:ext cx="365128" cy="36512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" name="Shape 33"/>
          <p:cNvSpPr/>
          <p:nvPr>
            <p:ph type="title"/>
          </p:nvPr>
        </p:nvSpPr>
        <p:spPr>
          <a:xfrm>
            <a:off x="2286000" y="3124200"/>
            <a:ext cx="6172200" cy="18943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2286000" y="5003322"/>
            <a:ext cx="6172200" cy="13716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 sz="1800">
                <a:solidFill>
                  <a:srgbClr val="575F6D"/>
                </a:solidFill>
              </a:defRPr>
            </a:lvl1pPr>
          </a:lstStyle>
          <a:p>
            <a:pPr/>
            <a:r>
              <a:t>Click to edit Master subtitle style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xfrm>
            <a:off x="1479409" y="5043538"/>
            <a:ext cx="301908" cy="28882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6629400" y="274639"/>
            <a:ext cx="1676400" cy="5851526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55" name="Shape 1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bg>
      <p:bgPr>
        <a:solidFill>
          <a:srgbClr val="575F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" name="Shape 52"/>
          <p:cNvSpPr/>
          <p:nvPr/>
        </p:nvSpPr>
        <p:spPr>
          <a:xfrm>
            <a:off x="276225" y="0"/>
            <a:ext cx="104775" cy="6858000"/>
          </a:xfrm>
          <a:prstGeom prst="rect">
            <a:avLst/>
          </a:prstGeom>
          <a:solidFill>
            <a:srgbClr val="FFD8CC">
              <a:alpha val="3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Shape 53"/>
          <p:cNvSpPr/>
          <p:nvPr/>
        </p:nvSpPr>
        <p:spPr>
          <a:xfrm>
            <a:off x="990599" y="0"/>
            <a:ext cx="182565" cy="6858000"/>
          </a:xfrm>
          <a:prstGeom prst="rect">
            <a:avLst/>
          </a:prstGeom>
          <a:solidFill>
            <a:srgbClr val="FFD8CC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" name="Shape 54"/>
          <p:cNvSpPr/>
          <p:nvPr/>
        </p:nvSpPr>
        <p:spPr>
          <a:xfrm>
            <a:off x="1141412" y="0"/>
            <a:ext cx="230187" cy="6858000"/>
          </a:xfrm>
          <a:prstGeom prst="rect">
            <a:avLst/>
          </a:prstGeom>
          <a:solidFill>
            <a:srgbClr val="FFEDE7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5" name="Shape 55"/>
          <p:cNvSpPr/>
          <p:nvPr/>
        </p:nvSpPr>
        <p:spPr>
          <a:xfrm flipH="1">
            <a:off x="106362" y="0"/>
            <a:ext cx="1" cy="6858001"/>
          </a:xfrm>
          <a:prstGeom prst="line">
            <a:avLst/>
          </a:prstGeom>
          <a:ln w="57150">
            <a:solidFill>
              <a:srgbClr val="FEC2AC">
                <a:alpha val="73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Shape 56"/>
          <p:cNvSpPr/>
          <p:nvPr/>
        </p:nvSpPr>
        <p:spPr>
          <a:xfrm flipH="1">
            <a:off x="914399" y="0"/>
            <a:ext cx="2" cy="6858001"/>
          </a:xfrm>
          <a:prstGeom prst="line">
            <a:avLst/>
          </a:prstGeom>
          <a:ln w="57150">
            <a:solidFill>
              <a:srgbClr val="FFEDE7">
                <a:alpha val="83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7" name="Shape 57"/>
          <p:cNvSpPr/>
          <p:nvPr/>
        </p:nvSpPr>
        <p:spPr>
          <a:xfrm flipH="1">
            <a:off x="854074" y="0"/>
            <a:ext cx="2" cy="6858001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8" name="Shape 58"/>
          <p:cNvSpPr/>
          <p:nvPr/>
        </p:nvSpPr>
        <p:spPr>
          <a:xfrm flipH="1">
            <a:off x="1727199" y="0"/>
            <a:ext cx="2" cy="6858001"/>
          </a:xfrm>
          <a:prstGeom prst="line">
            <a:avLst/>
          </a:prstGeom>
          <a:ln w="28575">
            <a:solidFill>
              <a:srgbClr val="FEC2AC">
                <a:alpha val="82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9" name="Shape 59"/>
          <p:cNvSpPr/>
          <p:nvPr/>
        </p:nvSpPr>
        <p:spPr>
          <a:xfrm flipH="1">
            <a:off x="1066799" y="0"/>
            <a:ext cx="2" cy="6858001"/>
          </a:xfrm>
          <a:prstGeom prst="line">
            <a:avLst/>
          </a:prstGeom>
          <a:ln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" name="Shape 60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1" name="Shape 61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" name="Shape 62"/>
          <p:cNvSpPr/>
          <p:nvPr/>
        </p:nvSpPr>
        <p:spPr>
          <a:xfrm>
            <a:off x="1323974" y="4867275"/>
            <a:ext cx="642940" cy="64135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" name="Shape 63"/>
          <p:cNvSpPr/>
          <p:nvPr/>
        </p:nvSpPr>
        <p:spPr>
          <a:xfrm>
            <a:off x="1090612" y="5500687"/>
            <a:ext cx="138113" cy="13652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" name="Shape 64"/>
          <p:cNvSpPr/>
          <p:nvPr/>
        </p:nvSpPr>
        <p:spPr>
          <a:xfrm>
            <a:off x="1663699" y="5791199"/>
            <a:ext cx="274640" cy="27464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" name="Shape 65"/>
          <p:cNvSpPr/>
          <p:nvPr/>
        </p:nvSpPr>
        <p:spPr>
          <a:xfrm>
            <a:off x="1879599" y="4479924"/>
            <a:ext cx="365128" cy="36512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" name="Shape 66"/>
          <p:cNvSpPr/>
          <p:nvPr/>
        </p:nvSpPr>
        <p:spPr>
          <a:xfrm flipH="1">
            <a:off x="9097963" y="0"/>
            <a:ext cx="1" cy="6858001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Shape 67"/>
          <p:cNvSpPr/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39D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68" name="Shape 68"/>
          <p:cNvSpPr/>
          <p:nvPr>
            <p:ph type="body" sz="quarter" idx="1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 sz="1800">
                <a:solidFill>
                  <a:srgbClr val="FFF39D"/>
                </a:solidFill>
              </a:defRPr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xfrm>
            <a:off x="1493696" y="5043538"/>
            <a:ext cx="301908" cy="28882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77" name="Shape 77"/>
          <p:cNvSpPr/>
          <p:nvPr>
            <p:ph type="body" sz="half" idx="1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86" name="Shape 86"/>
          <p:cNvSpPr/>
          <p:nvPr>
            <p:ph type="body" sz="half" idx="1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87" name="Shape 87"/>
          <p:cNvSpPr/>
          <p:nvPr>
            <p:ph type="body" sz="quarter" idx="13"/>
          </p:nvPr>
        </p:nvSpPr>
        <p:spPr>
          <a:xfrm>
            <a:off x="489338" y="1601858"/>
            <a:ext cx="3593324" cy="5940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indent="0">
              <a:buClrTx/>
              <a:buSzTx/>
              <a:buFontTx/>
              <a:buNone/>
              <a:defRPr b="1" sz="2000">
                <a:solidFill>
                  <a:srgbClr val="FFFFFF"/>
                </a:solidFill>
              </a:defRPr>
            </a:pPr>
          </a:p>
        </p:txBody>
      </p:sp>
      <p:sp>
        <p:nvSpPr>
          <p:cNvPr id="88" name="Shape 88"/>
          <p:cNvSpPr/>
          <p:nvPr>
            <p:ph type="body" sz="quarter" idx="14"/>
          </p:nvPr>
        </p:nvSpPr>
        <p:spPr>
          <a:xfrm>
            <a:off x="4375538" y="1601858"/>
            <a:ext cx="3593324" cy="5940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indent="0">
              <a:buClrTx/>
              <a:buSzTx/>
              <a:buFontTx/>
              <a:buNone/>
              <a:defRPr b="1" sz="2000">
                <a:solidFill>
                  <a:srgbClr val="FFFFFF"/>
                </a:solidFill>
              </a:defRPr>
            </a:pP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" name="Shape 112"/>
          <p:cNvSpPr/>
          <p:nvPr/>
        </p:nvSpPr>
        <p:spPr>
          <a:xfrm flipH="1">
            <a:off x="6248399" y="0"/>
            <a:ext cx="2" cy="6858001"/>
          </a:xfrm>
          <a:prstGeom prst="line">
            <a:avLst/>
          </a:prstGeom>
          <a:ln w="3810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Shape 113"/>
          <p:cNvSpPr/>
          <p:nvPr/>
        </p:nvSpPr>
        <p:spPr>
          <a:xfrm flipH="1">
            <a:off x="6192837" y="0"/>
            <a:ext cx="1" cy="6858001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Shape 114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5" name="Shape 11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" name="Shape 116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" name="Shape 117"/>
          <p:cNvSpPr/>
          <p:nvPr/>
        </p:nvSpPr>
        <p:spPr>
          <a:xfrm>
            <a:off x="8156574" y="5714999"/>
            <a:ext cx="549278" cy="54927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8" name="Shape 118"/>
          <p:cNvSpPr/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/>
          <a:lstStyle>
            <a:lvl1pPr>
              <a:defRPr b="1" sz="2000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6812280" y="274320"/>
            <a:ext cx="1527049" cy="49834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1200"/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120" name="Shape 1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8" name="Shape 128"/>
          <p:cNvSpPr/>
          <p:nvPr/>
        </p:nvSpPr>
        <p:spPr>
          <a:xfrm>
            <a:off x="8156574" y="5714999"/>
            <a:ext cx="549278" cy="54927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Shape 129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0" name="Shape 130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" name="Shape 131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2" name="Shape 132"/>
          <p:cNvSpPr/>
          <p:nvPr/>
        </p:nvSpPr>
        <p:spPr>
          <a:xfrm flipH="1">
            <a:off x="6248399" y="0"/>
            <a:ext cx="2" cy="6858001"/>
          </a:xfrm>
          <a:prstGeom prst="line">
            <a:avLst/>
          </a:prstGeom>
          <a:ln w="3810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Shape 133"/>
          <p:cNvSpPr/>
          <p:nvPr/>
        </p:nvSpPr>
        <p:spPr>
          <a:xfrm flipH="1">
            <a:off x="6192837" y="0"/>
            <a:ext cx="1" cy="6858001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" name="Shape 134"/>
          <p:cNvSpPr/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</p:spPr>
        <p:txBody>
          <a:bodyPr/>
          <a:lstStyle>
            <a:lvl1pPr>
              <a:defRPr b="1" sz="2000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35" name="Shape 135"/>
          <p:cNvSpPr/>
          <p:nvPr>
            <p:ph type="pic" idx="13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6765797" y="264795"/>
            <a:ext cx="1524001" cy="4956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200"/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H="1">
            <a:off x="8762999" y="0"/>
            <a:ext cx="1" cy="6858001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Shape 3"/>
          <p:cNvSpPr/>
          <p:nvPr/>
        </p:nvSpPr>
        <p:spPr>
          <a:xfrm flipH="1">
            <a:off x="76199" y="0"/>
            <a:ext cx="2" cy="6858001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Shape 4"/>
          <p:cNvSpPr/>
          <p:nvPr/>
        </p:nvSpPr>
        <p:spPr>
          <a:xfrm flipH="1">
            <a:off x="8991599" y="0"/>
            <a:ext cx="1" cy="68580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" name="Shape 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Shape 6"/>
          <p:cNvSpPr/>
          <p:nvPr/>
        </p:nvSpPr>
        <p:spPr>
          <a:xfrm flipH="1">
            <a:off x="8915399" y="0"/>
            <a:ext cx="1" cy="6858001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" name="Shape 7"/>
          <p:cNvSpPr/>
          <p:nvPr/>
        </p:nvSpPr>
        <p:spPr>
          <a:xfrm>
            <a:off x="8156574" y="5714999"/>
            <a:ext cx="549278" cy="54927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457200" y="1600200"/>
            <a:ext cx="7467600" cy="487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" name="Shape 10"/>
          <p:cNvSpPr/>
          <p:nvPr>
            <p:ph type="sldNum" sz="quarter" idx="2"/>
          </p:nvPr>
        </p:nvSpPr>
        <p:spPr>
          <a:xfrm>
            <a:off x="8283434" y="5849988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3000" u="none">
          <a:ln>
            <a:noFill/>
          </a:ln>
          <a:solidFill>
            <a:srgbClr val="575F6D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9pPr>
    </p:titleStyle>
    <p:bodyStyle>
      <a:lvl1pPr marL="273050" marR="0" indent="-273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 typeface="Wingdings"/>
        <a:buChar char="○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1pPr>
      <a:lvl2pPr marL="678770" marR="0" indent="-31205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 typeface="Wingdings"/>
        <a:buChar char="●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2pPr>
      <a:lvl3pPr marL="914400" marR="0" indent="-182562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 typeface="Wingdings"/>
        <a:buChar char="○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3pPr>
      <a:lvl4pPr marL="1223962" marR="0" indent="-2190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 typeface="Wingdings"/>
        <a:buChar char="○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4pPr>
      <a:lvl5pPr marL="1553369" marR="0" indent="-273844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8000"/>
        <a:buFont typeface="Wingdings"/>
        <a:buChar char="●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5pPr>
      <a:lvl6pPr marL="1828800" marR="0" indent="-2743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6pPr>
      <a:lvl7pPr marL="214230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 typeface="Wingdings"/>
        <a:buChar char="○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7pPr>
      <a:lvl8pPr marL="241662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8pPr>
      <a:lvl9pPr marL="269094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8Xjr2hnOHi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ctrTitle"/>
          </p:nvPr>
        </p:nvSpPr>
        <p:spPr>
          <a:xfrm>
            <a:off x="2286000" y="3124199"/>
            <a:ext cx="6172200" cy="1893890"/>
          </a:xfrm>
          <a:prstGeom prst="rect">
            <a:avLst/>
          </a:prstGeom>
        </p:spPr>
        <p:txBody>
          <a:bodyPr/>
          <a:lstStyle/>
          <a:p>
            <a:pPr>
              <a:defRPr cap="none" sz="2800">
                <a:latin typeface="+mn-lt"/>
                <a:ea typeface="+mn-ea"/>
                <a:cs typeface="+mn-cs"/>
                <a:sym typeface="Times New Roman"/>
              </a:defRPr>
            </a:pPr>
            <a:r>
              <a:t>HRVOJE TURKOVIĆ</a:t>
            </a:r>
            <a:br/>
            <a:r>
              <a:rPr sz="3000"/>
              <a:t>TEORIJA MONTAŽE </a:t>
            </a:r>
            <a:r>
              <a:rPr sz="2400"/>
              <a:t>(2015-2016)</a:t>
            </a:r>
          </a:p>
        </p:txBody>
      </p:sp>
      <p:sp>
        <p:nvSpPr>
          <p:cNvPr id="165" name="Shape 165"/>
          <p:cNvSpPr/>
          <p:nvPr>
            <p:ph type="subTitle" sz="quarter" idx="1"/>
          </p:nvPr>
        </p:nvSpPr>
        <p:spPr>
          <a:xfrm>
            <a:off x="2286000" y="5003800"/>
            <a:ext cx="6172200" cy="1371600"/>
          </a:xfrm>
          <a:prstGeom prst="rect">
            <a:avLst/>
          </a:prstGeom>
        </p:spPr>
        <p:txBody>
          <a:bodyPr/>
          <a:lstStyle/>
          <a:p>
            <a:pPr>
              <a:defRPr sz="2400">
                <a:latin typeface="+mn-lt"/>
                <a:ea typeface="+mn-ea"/>
                <a:cs typeface="+mn-cs"/>
                <a:sym typeface="Times New Roman"/>
              </a:defRPr>
            </a:pPr>
            <a:r>
              <a:t>11. Raspoznavanje zbivanja; praćenje kretanja preko montažnog prijelaza</a:t>
            </a:r>
          </a:p>
          <a:p>
            <a:pPr algn="r">
              <a:defRPr sz="2400">
                <a:latin typeface="+mn-lt"/>
                <a:ea typeface="+mn-ea"/>
                <a:cs typeface="+mn-cs"/>
                <a:sym typeface="Times New Roman"/>
              </a:defRPr>
            </a:pPr>
            <a:r>
              <a:t>1</a:t>
            </a:r>
            <a:r>
              <a:t>2. I. 2016.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xfrm>
            <a:off x="381000" y="0"/>
            <a:ext cx="7467600" cy="1143000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Problem ELIPSE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304800" y="1219200"/>
            <a:ext cx="8210550" cy="5029200"/>
          </a:xfrm>
          <a:prstGeom prst="rect">
            <a:avLst/>
          </a:prstGeom>
        </p:spPr>
        <p:txBody>
          <a:bodyPr/>
          <a:lstStyle/>
          <a:p>
            <a:pPr lvl="3" marL="1187450" indent="-182562">
              <a:lnSpc>
                <a:spcPct val="90000"/>
              </a:lnSpc>
              <a:spcBef>
                <a:spcPts val="400"/>
              </a:spcBef>
              <a:buClr>
                <a:srgbClr val="FEC3AE"/>
              </a:buClr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PRIMJERI: </a:t>
            </a:r>
          </a:p>
          <a:p>
            <a:pPr lvl="3" marL="1187450" indent="-182562">
              <a:lnSpc>
                <a:spcPct val="90000"/>
              </a:lnSpc>
              <a:spcBef>
                <a:spcPts val="400"/>
              </a:spcBef>
              <a:buClr>
                <a:srgbClr val="FEC3AE"/>
              </a:buClr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Izrada savijače u </a:t>
            </a:r>
            <a:r>
              <a:rPr i="1"/>
              <a:t>Ljubavni slučaj, </a:t>
            </a:r>
            <a:r>
              <a:t>Dušana Makavejeva (1967)</a:t>
            </a:r>
          </a:p>
          <a:p>
            <a:pPr lvl="3" marL="1187450" indent="-182562">
              <a:lnSpc>
                <a:spcPct val="90000"/>
              </a:lnSpc>
              <a:spcBef>
                <a:spcPts val="400"/>
              </a:spcBef>
              <a:buClr>
                <a:srgbClr val="FEC3AE"/>
              </a:buClr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Domaćinsko poslovanje u </a:t>
            </a:r>
            <a:r>
              <a:rPr i="1"/>
              <a:t>Od 3 do 22, </a:t>
            </a:r>
            <a:r>
              <a:t>Kreše Golika (1966) </a:t>
            </a:r>
          </a:p>
          <a:p>
            <a:pPr lvl="3" marL="182562" indent="822324"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http://www.youtube.com/watch?v=avaas3e37T4</a:t>
            </a:r>
            <a:endParaRPr>
              <a:solidFill>
                <a:srgbClr val="D2611C"/>
              </a:solidFill>
            </a:endParaRPr>
          </a:p>
          <a:p>
            <a:pPr>
              <a:lnSpc>
                <a:spcPct val="90000"/>
              </a:lnSpc>
              <a:defRPr i="1" sz="2600">
                <a:solidFill>
                  <a:srgbClr val="FF0000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t>Elipsa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 i="0">
                <a:solidFill>
                  <a:srgbClr val="000000"/>
                </a:solidFill>
              </a:rPr>
              <a:t>– ispuštanje dijela vezanog (kontinuiranog) zbivanja iz praćenja; vremenski promatrački preskok pri praćenju tijeka  </a:t>
            </a:r>
            <a:r>
              <a:rPr>
                <a:solidFill>
                  <a:srgbClr val="000000"/>
                </a:solidFill>
              </a:rPr>
              <a:t>istog</a:t>
            </a:r>
            <a:r>
              <a:rPr i="0">
                <a:solidFill>
                  <a:srgbClr val="000000"/>
                </a:solidFill>
              </a:rPr>
              <a:t> zbivanja</a:t>
            </a:r>
            <a:endParaRPr sz="2200"/>
          </a:p>
          <a:p>
            <a:pPr>
              <a:lnSpc>
                <a:spcPct val="90000"/>
              </a:lnSpc>
              <a:defRPr sz="2600">
                <a:latin typeface="+mn-lt"/>
                <a:ea typeface="+mn-ea"/>
                <a:cs typeface="+mn-cs"/>
                <a:sym typeface="Times New Roman"/>
              </a:defRPr>
            </a:pPr>
            <a:r>
              <a:t>Pitanja: </a:t>
            </a:r>
          </a:p>
          <a:p>
            <a:pPr lvl="1" marL="639762" indent="-273050">
              <a:lnSpc>
                <a:spcPct val="90000"/>
              </a:lnSpc>
              <a:spcBef>
                <a:spcPts val="500"/>
              </a:spcBef>
              <a:buFont typeface="Wingdings 2"/>
              <a:defRPr sz="2300">
                <a:latin typeface="+mn-lt"/>
                <a:ea typeface="+mn-ea"/>
                <a:cs typeface="+mn-cs"/>
                <a:sym typeface="Times New Roman"/>
              </a:defRPr>
            </a:pPr>
            <a:r>
              <a:t>Kako prepoznajemo da je nakon prekida u promatranju u pitanju isto zbivanje</a:t>
            </a:r>
            <a:r>
              <a:rPr>
                <a:latin typeface="Century Schoolbook"/>
                <a:ea typeface="Century Schoolbook"/>
                <a:cs typeface="Century Schoolbook"/>
                <a:sym typeface="Century Schoolbook"/>
              </a:rPr>
              <a:t>?</a:t>
            </a:r>
          </a:p>
          <a:p>
            <a:pPr lvl="1" marL="639762" indent="-273050">
              <a:lnSpc>
                <a:spcPct val="90000"/>
              </a:lnSpc>
              <a:spcBef>
                <a:spcPts val="500"/>
              </a:spcBef>
              <a:buFont typeface="Wingdings 2"/>
              <a:defRPr sz="2300">
                <a:latin typeface="+mn-lt"/>
                <a:ea typeface="+mn-ea"/>
                <a:cs typeface="+mn-cs"/>
                <a:sym typeface="Times New Roman"/>
              </a:defRPr>
            </a:pPr>
            <a:r>
              <a:t>Kako možemo razabrati da je nešto ispušteno, i što je, koliko toga, ispušteno?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Dušan Makavejev - Love Affair (Ljubavni slučaj Ili Tragedija službenice PTT-a - 1967) 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8303" y="218231"/>
            <a:ext cx="8507369" cy="5735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38000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title"/>
          </p:nvPr>
        </p:nvSpPr>
        <p:spPr>
          <a:xfrm>
            <a:off x="152400" y="380999"/>
            <a:ext cx="8534400" cy="595315"/>
          </a:xfrm>
          <a:prstGeom prst="rect">
            <a:avLst/>
          </a:prstGeom>
        </p:spPr>
        <p:txBody>
          <a:bodyPr/>
          <a:lstStyle>
            <a:lvl1pPr>
              <a:defRPr cap="none" sz="24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TEMELJ IDENTIFIKACIJE ZBIVANJA – SCENARIJ ZBIVANJA</a:t>
            </a:r>
          </a:p>
        </p:txBody>
      </p:sp>
      <p:sp>
        <p:nvSpPr>
          <p:cNvPr id="173" name="Shape 173"/>
          <p:cNvSpPr/>
          <p:nvPr>
            <p:ph type="body" idx="1"/>
          </p:nvPr>
        </p:nvSpPr>
        <p:spPr>
          <a:xfrm>
            <a:off x="0" y="990600"/>
            <a:ext cx="8763000" cy="5867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Pri prepoznavanju zbivanja na osnovu trenutnih ‘uzoraka’ oslanjamo se na naše</a:t>
            </a:r>
            <a:r>
              <a:rPr i="1">
                <a:solidFill>
                  <a:srgbClr val="0000FF"/>
                </a:solidFill>
              </a:rPr>
              <a:t> poznavanje strukture zbivanja</a:t>
            </a:r>
            <a:r>
              <a:t> – tipičnih slijedova faza od kojih se sastoje tipična zbivanja</a:t>
            </a:r>
          </a:p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Prema nekim teorijama (Robert Abelson, Roger Shank) to se prepoznavanje temelji na </a:t>
            </a:r>
            <a:r>
              <a:rPr i="1">
                <a:solidFill>
                  <a:srgbClr val="0000FF"/>
                </a:solidFill>
              </a:rPr>
              <a:t>epizodskom pamćenje</a:t>
            </a:r>
            <a:r>
              <a:rPr>
                <a:solidFill>
                  <a:srgbClr val="0000FF"/>
                </a:solidFill>
              </a:rPr>
              <a:t> </a:t>
            </a:r>
            <a:r>
              <a:t>– pamćenju slijedova zbivanja, odnosno na  - </a:t>
            </a:r>
            <a:r>
              <a:rPr i="1">
                <a:solidFill>
                  <a:srgbClr val="0000FF"/>
                </a:solidFill>
              </a:rPr>
              <a:t>scenarijima</a:t>
            </a:r>
            <a:r>
              <a:rPr i="1"/>
              <a:t> </a:t>
            </a:r>
            <a:r>
              <a:t>(eng. </a:t>
            </a:r>
            <a:r>
              <a:rPr i="1">
                <a:solidFill>
                  <a:srgbClr val="0000FF"/>
                </a:solidFill>
              </a:rPr>
              <a:t>script</a:t>
            </a:r>
            <a:r>
              <a:t>) – rutinskim, tipskim, kauzalno povezanim predodžbama o strukturi nekog zbivanju, a ona se tipično dijeli na tipske </a:t>
            </a:r>
            <a:r>
              <a:rPr i="1">
                <a:solidFill>
                  <a:srgbClr val="0000FF"/>
                </a:solidFill>
              </a:rPr>
              <a:t>faze</a:t>
            </a:r>
            <a:r>
              <a:t> zbivanja</a:t>
            </a:r>
          </a:p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‘scenarij’ izrade savijače u </a:t>
            </a:r>
            <a:r>
              <a:rPr i="1"/>
              <a:t>Ljubavnom slučaju </a:t>
            </a:r>
            <a:r>
              <a:t>– tipične faze: 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izrada tijesta (priprema brašna, stavljanje jaja u brašno, umjesivanje…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razvlačenje tijesta (valjanje tijesta, razvlačenje po stolu…)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punjenje tijesta višnjama (polaganje višanja, šećerenje, savijanje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priprema za pečenje (mašćenje tave, polaganje savijača u nju)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Pečenje savijače (stavljanje u peć, pečenje, vađenje iz peći)</a:t>
            </a:r>
          </a:p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“scenarij” domaćinskog poslovanja u </a:t>
            </a:r>
            <a:r>
              <a:rPr i="1"/>
              <a:t>Od 3 do 22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Ima ‘serijalnu’ – nabrajalačku strukturu – svi se uzorci smatraju pripadnim općenitom “rodu” domaćinskog života; između prizornih uzoraka ne podrazumijeva se obavezna uzročno posljedična veza nego samo vremensko nadovezivanje;  redoslijed pokazivanja uzoraka shvaća se kao redoslijed praćenja, tj. vremenski redoslijed zbivanja iz kojeg se vade ograničeni uzorci kao “reprezentanti” pojedine faze zbivanja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500"/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xfrm>
            <a:off x="0" y="0"/>
            <a:ext cx="7772400" cy="8382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Čimbenici prepoznavanja zbivanja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0" y="838200"/>
            <a:ext cx="8763000" cy="6019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A) Zbivanja su </a:t>
            </a:r>
            <a:r>
              <a:rPr i="1">
                <a:solidFill>
                  <a:srgbClr val="0000FF"/>
                </a:solidFill>
              </a:rPr>
              <a:t>kontekstualno </a:t>
            </a:r>
            <a:r>
              <a:t>prepoznatljiva po svojim 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i="1" sz="1800">
                <a:solidFill>
                  <a:srgbClr val="0000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t>nosiocima</a:t>
            </a:r>
            <a:r>
              <a:rPr>
                <a:solidFill>
                  <a:srgbClr val="000000"/>
                </a:solidFill>
              </a:rPr>
              <a:t> </a:t>
            </a:r>
            <a:r>
              <a:rPr i="0">
                <a:solidFill>
                  <a:srgbClr val="000000"/>
                </a:solidFill>
              </a:rPr>
              <a:t>(onome tko se ili što se kreće, miče, djeluje) – njihovoj prepoznatljivosti</a:t>
            </a:r>
            <a:r>
              <a:rPr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po korištenoj </a:t>
            </a:r>
            <a:r>
              <a:rPr i="1">
                <a:solidFill>
                  <a:srgbClr val="0000FF"/>
                </a:solidFill>
              </a:rPr>
              <a:t>režijskoj</a:t>
            </a:r>
            <a:r>
              <a:t> </a:t>
            </a:r>
            <a:r>
              <a:rPr i="1">
                <a:solidFill>
                  <a:srgbClr val="0000FF"/>
                </a:solidFill>
              </a:rPr>
              <a:t>rekviziti</a:t>
            </a:r>
            <a:r>
              <a:rPr i="1">
                <a:solidFill>
                  <a:srgbClr val="D2611C"/>
                </a:solidFill>
              </a:rPr>
              <a:t> </a:t>
            </a:r>
            <a:r>
              <a:t>kad ona određuje radnju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po  </a:t>
            </a:r>
            <a:r>
              <a:rPr i="1">
                <a:solidFill>
                  <a:srgbClr val="0000FF"/>
                </a:solidFill>
              </a:rPr>
              <a:t>kontekstualnoj smještenosti nositelja</a:t>
            </a:r>
            <a:r>
              <a:t> -</a:t>
            </a:r>
            <a:r>
              <a:rPr>
                <a:solidFill>
                  <a:srgbClr val="D2611C"/>
                </a:solidFill>
              </a:rPr>
              <a:t> </a:t>
            </a:r>
            <a:r>
              <a:t>smještenosti u ambijentu i prema drugim nositeljima zbivanja – imaju neku predvidivu putanju u ambijentu (faznu smještenost)</a:t>
            </a:r>
          </a:p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B) Prepoznatljiva su </a:t>
            </a:r>
            <a:r>
              <a:rPr i="1">
                <a:solidFill>
                  <a:srgbClr val="0000FF"/>
                </a:solidFill>
              </a:rPr>
              <a:t>strukturno</a:t>
            </a:r>
            <a:r>
              <a:rPr i="1"/>
              <a:t> </a:t>
            </a:r>
            <a:r>
              <a:t>po </a:t>
            </a:r>
            <a:r>
              <a:rPr i="1">
                <a:solidFill>
                  <a:srgbClr val="0000FF"/>
                </a:solidFill>
              </a:rPr>
              <a:t>osobitoj strukturi odvijanja</a:t>
            </a:r>
            <a:r>
              <a:t> - po osobitom </a:t>
            </a:r>
            <a:r>
              <a:rPr i="1">
                <a:solidFill>
                  <a:srgbClr val="0000FF"/>
                </a:solidFill>
              </a:rPr>
              <a:t>sastavu faza</a:t>
            </a:r>
            <a:r>
              <a:t> </a:t>
            </a:r>
            <a:r>
              <a:rPr i="1">
                <a:solidFill>
                  <a:srgbClr val="0000FF"/>
                </a:solidFill>
              </a:rPr>
              <a:t>i njihovom kauzalnome</a:t>
            </a:r>
            <a:r>
              <a:rPr>
                <a:solidFill>
                  <a:srgbClr val="0000FF"/>
                </a:solidFill>
              </a:rPr>
              <a:t> </a:t>
            </a:r>
            <a:r>
              <a:t>ili</a:t>
            </a:r>
            <a:r>
              <a:rPr>
                <a:solidFill>
                  <a:srgbClr val="0000FF"/>
                </a:solidFill>
              </a:rPr>
              <a:t> </a:t>
            </a:r>
            <a:r>
              <a:rPr i="1">
                <a:solidFill>
                  <a:srgbClr val="0000FF"/>
                </a:solidFill>
              </a:rPr>
              <a:t>vremenski nadovezanom slijedu</a:t>
            </a:r>
            <a:r>
              <a:rPr i="1"/>
              <a:t> </a:t>
            </a:r>
            <a:r>
              <a:t>– tj. prema osobitoj </a:t>
            </a:r>
            <a:r>
              <a:rPr>
                <a:solidFill>
                  <a:srgbClr val="0000FF"/>
                </a:solidFill>
              </a:rPr>
              <a:t>sekvencijalnosti</a:t>
            </a:r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Neke su faze indikativnije </a:t>
            </a:r>
            <a:r>
              <a:rPr i="1"/>
              <a:t>(</a:t>
            </a:r>
            <a:r>
              <a:rPr i="1">
                <a:solidFill>
                  <a:srgbClr val="0000FF"/>
                </a:solidFill>
              </a:rPr>
              <a:t>indikativne faze</a:t>
            </a:r>
            <a:r>
              <a:rPr i="1"/>
              <a:t>)</a:t>
            </a:r>
            <a:r>
              <a:t> za dano zbivanje od drugih</a:t>
            </a:r>
            <a:endParaRPr sz="2100"/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Može se pokazati samo indikativne faze, a ostale podrazumijevati (ispustiti) pa da se zbivanje ipak prepozna </a:t>
            </a:r>
            <a:endParaRPr sz="2100"/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Za prepoznavanje zbivanja tipično je indikativnije </a:t>
            </a:r>
            <a:r>
              <a:rPr i="1">
                <a:solidFill>
                  <a:srgbClr val="0000FF"/>
                </a:solidFill>
              </a:rPr>
              <a:t>pokazivanje posljedica </a:t>
            </a:r>
            <a:r>
              <a:t>od </a:t>
            </a:r>
            <a:r>
              <a:rPr i="1">
                <a:solidFill>
                  <a:srgbClr val="0000FF"/>
                </a:solidFill>
              </a:rPr>
              <a:t>pokazivanja uzroka </a:t>
            </a:r>
            <a:r>
              <a:t>(iako je pokazivanje potencijalno uzročnih postupaka također identifikacijski važno) </a:t>
            </a:r>
            <a:endParaRPr sz="2100"/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Lakše zaključujemo (podrazumijevamo) što je </a:t>
            </a:r>
            <a:r>
              <a:rPr i="1">
                <a:solidFill>
                  <a:srgbClr val="0000FF"/>
                </a:solidFill>
              </a:rPr>
              <a:t>moralo prethoditi</a:t>
            </a:r>
            <a:r>
              <a:rPr i="1"/>
              <a:t> </a:t>
            </a:r>
            <a:r>
              <a:t>nekoj pokazanoj fazi zbivanja da bi se ona uopće javila, nego što možemo biti sigurni </a:t>
            </a:r>
            <a:r>
              <a:rPr i="1">
                <a:solidFill>
                  <a:srgbClr val="0000FF"/>
                </a:solidFill>
              </a:rPr>
              <a:t>što će slijediti</a:t>
            </a:r>
            <a:r>
              <a:t> (kakve će prirode biti nastavak zbivanja) - predviđanja su tipično nesigurnija od povratnog zaključivanja </a:t>
            </a:r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Zato imamo toliku potrebu u filmu vidjeti nastavak zbivanja: da se potvrde razmjerno nesigurne anticipacije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xfrm>
            <a:off x="457200" y="122237"/>
            <a:ext cx="7543800" cy="563564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Načelo eliptičnog praćenja</a:t>
            </a:r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xfrm>
            <a:off x="0" y="609600"/>
            <a:ext cx="8763000" cy="62484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b="1" i="1" sz="2000">
                <a:solidFill>
                  <a:srgbClr val="FF0000"/>
                </a:solidFill>
                <a:latin typeface="+mn-lt"/>
                <a:ea typeface="+mn-ea"/>
                <a:cs typeface="+mn-cs"/>
                <a:sym typeface="Times New Roman"/>
              </a:defRPr>
            </a:pPr>
            <a:r>
              <a:t>Eliptično praćenje zbivanja</a:t>
            </a:r>
            <a:r>
              <a:rPr b="0">
                <a:solidFill>
                  <a:srgbClr val="000000"/>
                </a:solidFill>
              </a:rPr>
              <a:t> – </a:t>
            </a:r>
            <a:r>
              <a:rPr b="0" i="0">
                <a:solidFill>
                  <a:srgbClr val="000000"/>
                </a:solidFill>
              </a:rPr>
              <a:t>praćenje na temelju “uzoraka”; za praćenje zbivanja uzimaju se samo “uzorci”, “ulomci” zbivanja, s preskokom (elipsom) između uzoraka</a:t>
            </a:r>
          </a:p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Na čemu se temelji naša sposobnost eliptičnog praćenja?</a:t>
            </a:r>
          </a:p>
          <a:p>
            <a:pPr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Na podrazumijevanju </a:t>
            </a:r>
            <a:r>
              <a:rPr i="1">
                <a:solidFill>
                  <a:srgbClr val="0000FF"/>
                </a:solidFill>
              </a:rPr>
              <a:t>kontinuiteta zbivanja</a:t>
            </a:r>
            <a:r>
              <a:t> (osobito na mont. prijelazu, po otklonu pogleda)</a:t>
            </a:r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Bez obzira kako napreskokce (eliptično) pratimo zbivanje, </a:t>
            </a:r>
            <a:r>
              <a:rPr i="1">
                <a:solidFill>
                  <a:srgbClr val="0000FF"/>
                </a:solidFill>
              </a:rPr>
              <a:t>podrazumijevamo</a:t>
            </a:r>
            <a:r>
              <a:t> da je ono prostorno-vremenski i kauzalno</a:t>
            </a:r>
            <a:r>
              <a:rPr b="1"/>
              <a:t> </a:t>
            </a:r>
            <a:r>
              <a:rPr b="1" i="1">
                <a:solidFill>
                  <a:srgbClr val="FF0000"/>
                </a:solidFill>
              </a:rPr>
              <a:t>kontinuirano</a:t>
            </a:r>
            <a:r>
              <a:rPr i="1">
                <a:solidFill>
                  <a:srgbClr val="D2611C"/>
                </a:solidFill>
              </a:rPr>
              <a:t> </a:t>
            </a:r>
            <a:endParaRPr sz="2100"/>
          </a:p>
          <a:p>
            <a:pPr>
              <a:lnSpc>
                <a:spcPct val="80000"/>
              </a:lnSpc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To</a:t>
            </a:r>
            <a:r>
              <a:rPr i="1"/>
              <a:t> </a:t>
            </a:r>
            <a:r>
              <a:t>znači:</a:t>
            </a:r>
            <a:endParaRPr i="1"/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(a) da, </a:t>
            </a:r>
            <a:r>
              <a:rPr b="1"/>
              <a:t>uobičajeno </a:t>
            </a:r>
            <a:r>
              <a:t>(iako u filmu ne i uvijek), vremenski redoslijed promatranja (redoslijed kadrova) podrazumijeva i vremenski redoslijed zbivanja</a:t>
            </a:r>
            <a:endParaRPr sz="2100"/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Ono što gledamo u slijedećem kadru dogodilo se poslije (nakon) onoga što smo gledali u prethodnom kadru – to odgovara životnom promatračkom iskustvu</a:t>
            </a:r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(b) zbivanje se nastavlja odvijati i kad ga ne ne pratimo (ne gledamo)</a:t>
            </a:r>
            <a:endParaRPr sz="2100"/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Ima svoju vlastitu opstojnost i tijek, neovisan od toga gledmo li ga ili ne</a:t>
            </a:r>
          </a:p>
          <a:p>
            <a:pPr lvl="1" marL="639762" indent="-273050">
              <a:lnSpc>
                <a:spcPct val="80000"/>
              </a:lnSpc>
              <a:spcBef>
                <a:spcPts val="400"/>
              </a:spcBef>
              <a:buFont typeface="Wingdings 2"/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(c) podrazumijevamo da ćemo, pri vraćanju otklonjena pogleda na dano zbivanje, ponovo ‘zateći’ zbivanje u prikladno kasnijoj fazi odvijanja </a:t>
            </a:r>
            <a:endParaRPr sz="2100"/>
          </a:p>
          <a:p>
            <a:pPr lvl="2">
              <a:lnSpc>
                <a:spcPct val="80000"/>
              </a:lnSpc>
              <a:spcBef>
                <a:spcPts val="400"/>
              </a:spcBef>
              <a:buClr>
                <a:srgbClr val="E0752F"/>
              </a:buClr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Uz ispuštanje iz vida onog što se pretpostavno odvijalo u prizoru dok nismo gledali</a:t>
            </a:r>
          </a:p>
          <a:p>
            <a:pPr>
              <a:lnSpc>
                <a:spcPct val="80000"/>
              </a:lnSpc>
              <a:defRPr sz="1800">
                <a:latin typeface="+mn-lt"/>
                <a:ea typeface="+mn-ea"/>
                <a:cs typeface="+mn-cs"/>
                <a:sym typeface="Times New Roman"/>
              </a:defRPr>
            </a:pPr>
            <a:r>
              <a:t>Djeca već iza 6. mjeseca starosti uočavaju kauzalne odnose u zbivanju (u prizornoj situaciji), a još od ranije podrazumijevaju postojani opstanak predmeta u kretanju (usprkos njihovu privremenu gubljenju iz vida) . https://www.youtube.com/watch?v=e_jKNlC2YKo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500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7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 idx="4294967295"/>
          </p:nvPr>
        </p:nvSpPr>
        <p:spPr>
          <a:xfrm>
            <a:off x="304799" y="188912"/>
            <a:ext cx="8253415" cy="649289"/>
          </a:xfrm>
          <a:prstGeom prst="rect">
            <a:avLst/>
          </a:prstGeom>
        </p:spPr>
        <p:txBody>
          <a:bodyPr/>
          <a:lstStyle>
            <a:lvl1pPr>
              <a:defRPr cap="none" sz="2600"/>
            </a:lvl1pPr>
          </a:lstStyle>
          <a:p>
            <a:pPr/>
            <a:r>
              <a:t>DVA TIPA ZBIVANJA I NJIHOVA PRAĆENJA:</a:t>
            </a:r>
          </a:p>
        </p:txBody>
      </p:sp>
      <p:sp>
        <p:nvSpPr>
          <p:cNvPr id="182" name="Shape 182"/>
          <p:cNvSpPr/>
          <p:nvPr>
            <p:ph type="body" idx="4294967295"/>
          </p:nvPr>
        </p:nvSpPr>
        <p:spPr>
          <a:xfrm>
            <a:off x="152400" y="838200"/>
            <a:ext cx="8763000" cy="6019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Dva tipa zbivanja (PRIMJER: Mahnitost/</a:t>
            </a:r>
            <a:r>
              <a:rPr i="1"/>
              <a:t>Frenzy, </a:t>
            </a:r>
            <a:r>
              <a:t>Alfred Hitchcock, 1972.)</a:t>
            </a:r>
          </a:p>
          <a:p>
            <a:pPr>
              <a:lnSpc>
                <a:spcPct val="90000"/>
              </a:lnSpc>
              <a:buSzTx/>
              <a:buNone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1. </a:t>
            </a:r>
            <a:r>
              <a:rPr i="1"/>
              <a:t>jednokomponentno, unipolarno </a:t>
            </a:r>
            <a:r>
              <a:t>(ch. 11)</a:t>
            </a:r>
            <a:endParaRPr i="1"/>
          </a:p>
          <a:p>
            <a:pPr>
              <a:lnSpc>
                <a:spcPct val="90000"/>
              </a:lnSpc>
              <a:buSzTx/>
              <a:buNone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2. </a:t>
            </a:r>
            <a:r>
              <a:rPr i="1"/>
              <a:t>dvokomponentno, bipolarno </a:t>
            </a:r>
            <a:r>
              <a:t>(ch. 16)</a:t>
            </a:r>
          </a:p>
          <a:p>
            <a:pPr>
              <a:lnSpc>
                <a:spcPct val="90000"/>
              </a:lnSpc>
              <a:buSzTx/>
              <a:buNone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(1) </a:t>
            </a:r>
            <a:r>
              <a:rPr i="1">
                <a:solidFill>
                  <a:srgbClr val="FF0000"/>
                </a:solidFill>
              </a:rPr>
              <a:t>Jednokomponentno </a:t>
            </a:r>
            <a:r>
              <a:t>– jedno tijelo nositeljem zbivanja – pratimo kretanje, odnosno ponašanje tog tijela ili dijela tijela od kadra do kadra</a:t>
            </a:r>
          </a:p>
          <a:p>
            <a:pPr lvl="2">
              <a:lnSpc>
                <a:spcPct val="90000"/>
              </a:lnSpc>
              <a:spcBef>
                <a:spcPts val="400"/>
              </a:spcBef>
              <a:buClr>
                <a:srgbClr val="E0752F"/>
              </a:buClr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Zbivanje je ‘</a:t>
            </a:r>
            <a:r>
              <a:rPr i="1"/>
              <a:t>svojstvo tijela’</a:t>
            </a:r>
            <a:r>
              <a:t> (čovjeka, životinje, predmeta u kretanju)</a:t>
            </a:r>
          </a:p>
          <a:p>
            <a:pPr>
              <a:lnSpc>
                <a:spcPct val="90000"/>
              </a:lnSpc>
              <a:buSzTx/>
              <a:buNone/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(2) </a:t>
            </a:r>
            <a:r>
              <a:rPr i="1">
                <a:solidFill>
                  <a:srgbClr val="FF0000"/>
                </a:solidFill>
              </a:rPr>
              <a:t>Dvokomponentno</a:t>
            </a:r>
            <a:r>
              <a:rPr i="1"/>
              <a:t> – </a:t>
            </a:r>
            <a:r>
              <a:t>dva prostorno odvojena, međusobno identifikacijski različita, sastojka zbivanja u uzajamnu odnosu </a:t>
            </a:r>
            <a:r>
              <a:rPr i="1">
                <a:solidFill>
                  <a:srgbClr val="0000FF"/>
                </a:solidFill>
              </a:rPr>
              <a:t>čine jedno zbivanje</a:t>
            </a:r>
            <a:r>
              <a:t> – u različitim kadrovima možemo pratiti različitu – prostorno odvojivu - komponentu istog zbivanja</a:t>
            </a:r>
          </a:p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(2a) Promatranje (pogled-viđeno) – vidi se promatrač a onda ono što promatra</a:t>
            </a:r>
          </a:p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(2b) Razgovor (čine dva ili više sudionika, oba su ključnim dijelom identiteta razgovora kao zbivanja) - vidi se govornik a potom onaj koji sluša ili reagira</a:t>
            </a:r>
          </a:p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Times New Roman"/>
              </a:defRPr>
            </a:pPr>
            <a:r>
              <a:t>(2c) Djelovanje s učinkom razdvojenim od uzroka (čin-cilj, uzrok-posljedica) – vidi se uzrok (pucanje iz pištolja) a potom se vidi pogodak (pogođenu osobu, metu…) - </a:t>
            </a:r>
            <a:r>
              <a:rPr u="sng">
                <a:solidFill>
                  <a:srgbClr val="D2611C"/>
                </a:solidFill>
                <a:uFill>
                  <a:solidFill>
                    <a:srgbClr val="D2611C"/>
                  </a:solidFill>
                </a:uFill>
                <a:hlinkClick r:id="rId2" invalidUrl="" action="" tgtFrame="" tooltip="" history="1" highlightClick="0" endSnd="0"/>
              </a:rPr>
              <a:t>https://www.youtube.com/watch?v=8Xjr2hnOHiM</a:t>
            </a:r>
            <a:r>
              <a:t> (</a:t>
            </a:r>
            <a:r>
              <a:rPr i="1"/>
              <a:t>Prljavi Harry, </a:t>
            </a:r>
            <a:r>
              <a:t>Don Siegel, 1971)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1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500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riel">
  <a:themeElements>
    <a:clrScheme name="Ori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0000FF"/>
      </a:hlink>
      <a:folHlink>
        <a:srgbClr val="FF00FF"/>
      </a:folHlink>
    </a:clrScheme>
    <a:fontScheme name="Oriel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50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0000" dir="5400000">
            <a:srgbClr val="000000">
              <a:alpha val="4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0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riel">
  <a:themeElements>
    <a:clrScheme name="Ori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0000FF"/>
      </a:hlink>
      <a:folHlink>
        <a:srgbClr val="FF00FF"/>
      </a:folHlink>
    </a:clrScheme>
    <a:fontScheme name="Oriel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0000" dir="5400000">
              <a:srgbClr val="000000">
                <a:alpha val="42000"/>
              </a:srgbClr>
            </a:outerShdw>
          </a:effectLst>
        </a:effectStyle>
        <a:effectStyle>
          <a:effectLst>
            <a:outerShdw sx="100000" sy="100000" kx="0" ky="0" algn="b" rotWithShape="0" blurRad="50800" dist="250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0000" dir="5400000">
            <a:srgbClr val="000000">
              <a:alpha val="4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0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Schoolbook"/>
            <a:ea typeface="Century Schoolbook"/>
            <a:cs typeface="Century Schoolbook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