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D8CC"/>
          </a:solidFill>
        </a:fill>
      </a:tcStyle>
    </a:wholeTbl>
    <a:band2H>
      <a:tcTxStyle b="def" i="def"/>
      <a:tcStyle>
        <a:tcBdr/>
        <a:fill>
          <a:solidFill>
            <a:srgbClr val="FFEDE7"/>
          </a:solidFill>
        </a:fill>
      </a:tcStyle>
    </a:band2H>
    <a:firstCol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2" name="Shape 12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18" name="Shape 1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9" name="Shape 1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>
            <a:off x="381000" y="0"/>
            <a:ext cx="609600" cy="6858000"/>
          </a:xfrm>
          <a:prstGeom prst="rect">
            <a:avLst/>
          </a:prstGeom>
          <a:solidFill>
            <a:srgbClr val="FEC3AE">
              <a:alpha val="54116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27" name="Shape 27"/>
          <p:cNvSpPr/>
          <p:nvPr/>
        </p:nvSpPr>
        <p:spPr>
          <a:xfrm>
            <a:off x="276225" y="0"/>
            <a:ext cx="104775" cy="6858000"/>
          </a:xfrm>
          <a:prstGeom prst="rect">
            <a:avLst/>
          </a:prstGeom>
          <a:solidFill>
            <a:srgbClr val="FFD9CE">
              <a:alpha val="36077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28" name="Shape 28"/>
          <p:cNvSpPr/>
          <p:nvPr/>
        </p:nvSpPr>
        <p:spPr>
          <a:xfrm>
            <a:off x="990600" y="0"/>
            <a:ext cx="182563" cy="6858000"/>
          </a:xfrm>
          <a:prstGeom prst="rect">
            <a:avLst/>
          </a:prstGeom>
          <a:solidFill>
            <a:srgbClr val="FFD9CE">
              <a:alpha val="70195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29" name="Shape 29"/>
          <p:cNvSpPr/>
          <p:nvPr/>
        </p:nvSpPr>
        <p:spPr>
          <a:xfrm>
            <a:off x="1141412" y="0"/>
            <a:ext cx="230188" cy="6858000"/>
          </a:xfrm>
          <a:prstGeom prst="rect">
            <a:avLst/>
          </a:prstGeom>
          <a:solidFill>
            <a:srgbClr val="FFEDE8">
              <a:alpha val="70979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30" name="Shape 30"/>
          <p:cNvSpPr/>
          <p:nvPr/>
        </p:nvSpPr>
        <p:spPr>
          <a:xfrm flipH="1">
            <a:off x="106362" y="0"/>
            <a:ext cx="1" cy="6858001"/>
          </a:xfrm>
          <a:prstGeom prst="line">
            <a:avLst/>
          </a:prstGeom>
          <a:ln w="57150">
            <a:solidFill>
              <a:srgbClr val="FEC3AE">
                <a:alpha val="72940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1" name="Shape 31"/>
          <p:cNvSpPr/>
          <p:nvPr/>
        </p:nvSpPr>
        <p:spPr>
          <a:xfrm flipH="1">
            <a:off x="914399" y="0"/>
            <a:ext cx="2" cy="6858001"/>
          </a:xfrm>
          <a:prstGeom prst="line">
            <a:avLst/>
          </a:prstGeom>
          <a:ln w="57150">
            <a:solidFill>
              <a:srgbClr val="FFEDE8">
                <a:alpha val="83135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2" name="Shape 32"/>
          <p:cNvSpPr/>
          <p:nvPr/>
        </p:nvSpPr>
        <p:spPr>
          <a:xfrm flipH="1">
            <a:off x="854074" y="0"/>
            <a:ext cx="2" cy="6858001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3" name="Shape 33"/>
          <p:cNvSpPr/>
          <p:nvPr/>
        </p:nvSpPr>
        <p:spPr>
          <a:xfrm flipH="1">
            <a:off x="1727199" y="0"/>
            <a:ext cx="2" cy="6858001"/>
          </a:xfrm>
          <a:prstGeom prst="line">
            <a:avLst/>
          </a:prstGeom>
          <a:ln w="28575">
            <a:solidFill>
              <a:srgbClr val="FEC3AE">
                <a:alpha val="81959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4" name="Shape 34"/>
          <p:cNvSpPr/>
          <p:nvPr/>
        </p:nvSpPr>
        <p:spPr>
          <a:xfrm flipH="1">
            <a:off x="1066799" y="0"/>
            <a:ext cx="2" cy="6858001"/>
          </a:xfrm>
          <a:prstGeom prst="line">
            <a:avLst/>
          </a:prstGeom>
          <a:ln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5" name="Shape 35"/>
          <p:cNvSpPr/>
          <p:nvPr/>
        </p:nvSpPr>
        <p:spPr>
          <a:xfrm flipH="1">
            <a:off x="9113837" y="0"/>
            <a:ext cx="1" cy="6858001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6" name="Shape 36"/>
          <p:cNvSpPr/>
          <p:nvPr/>
        </p:nvSpPr>
        <p:spPr>
          <a:xfrm>
            <a:off x="1219200" y="0"/>
            <a:ext cx="76200" cy="6858000"/>
          </a:xfrm>
          <a:prstGeom prst="rect">
            <a:avLst/>
          </a:prstGeom>
          <a:solidFill>
            <a:srgbClr val="FEC3AE">
              <a:alpha val="50979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37" name="Shape 37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38" name="Shape 38"/>
          <p:cNvSpPr/>
          <p:nvPr/>
        </p:nvSpPr>
        <p:spPr>
          <a:xfrm>
            <a:off x="1309687" y="4867275"/>
            <a:ext cx="641351" cy="64135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39" name="Shape 39"/>
          <p:cNvSpPr/>
          <p:nvPr/>
        </p:nvSpPr>
        <p:spPr>
          <a:xfrm>
            <a:off x="1090612" y="5500687"/>
            <a:ext cx="138113" cy="136526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40" name="Shape 40"/>
          <p:cNvSpPr/>
          <p:nvPr/>
        </p:nvSpPr>
        <p:spPr>
          <a:xfrm>
            <a:off x="1663700" y="5788025"/>
            <a:ext cx="274638" cy="274638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41" name="Shape 41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42" name="Shape 42"/>
          <p:cNvSpPr/>
          <p:nvPr>
            <p:ph type="sldNum" sz="quarter" idx="2"/>
          </p:nvPr>
        </p:nvSpPr>
        <p:spPr>
          <a:xfrm>
            <a:off x="1476196" y="5034280"/>
            <a:ext cx="308333" cy="30734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bg>
      <p:bgPr>
        <a:solidFill>
          <a:srgbClr val="575F6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381000" y="0"/>
            <a:ext cx="609600" cy="6858000"/>
          </a:xfrm>
          <a:prstGeom prst="rect">
            <a:avLst/>
          </a:prstGeom>
          <a:solidFill>
            <a:srgbClr val="FEC3AE">
              <a:alpha val="54116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57" name="Shape 57"/>
          <p:cNvSpPr/>
          <p:nvPr/>
        </p:nvSpPr>
        <p:spPr>
          <a:xfrm>
            <a:off x="276225" y="0"/>
            <a:ext cx="104775" cy="6858000"/>
          </a:xfrm>
          <a:prstGeom prst="rect">
            <a:avLst/>
          </a:prstGeom>
          <a:solidFill>
            <a:srgbClr val="FFD9CE">
              <a:alpha val="36077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58" name="Shape 58"/>
          <p:cNvSpPr/>
          <p:nvPr/>
        </p:nvSpPr>
        <p:spPr>
          <a:xfrm>
            <a:off x="990600" y="0"/>
            <a:ext cx="182563" cy="6858000"/>
          </a:xfrm>
          <a:prstGeom prst="rect">
            <a:avLst/>
          </a:prstGeom>
          <a:solidFill>
            <a:srgbClr val="FFD9CE">
              <a:alpha val="70195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59" name="Shape 59"/>
          <p:cNvSpPr/>
          <p:nvPr/>
        </p:nvSpPr>
        <p:spPr>
          <a:xfrm>
            <a:off x="1141412" y="0"/>
            <a:ext cx="230188" cy="6858000"/>
          </a:xfrm>
          <a:prstGeom prst="rect">
            <a:avLst/>
          </a:prstGeom>
          <a:solidFill>
            <a:srgbClr val="FFEDE8">
              <a:alpha val="70979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60" name="Shape 60"/>
          <p:cNvSpPr/>
          <p:nvPr/>
        </p:nvSpPr>
        <p:spPr>
          <a:xfrm flipH="1">
            <a:off x="106362" y="0"/>
            <a:ext cx="1" cy="6858001"/>
          </a:xfrm>
          <a:prstGeom prst="line">
            <a:avLst/>
          </a:prstGeom>
          <a:ln w="57150">
            <a:solidFill>
              <a:srgbClr val="FEC3AE">
                <a:alpha val="72940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61" name="Shape 61"/>
          <p:cNvSpPr/>
          <p:nvPr/>
        </p:nvSpPr>
        <p:spPr>
          <a:xfrm flipH="1">
            <a:off x="914399" y="0"/>
            <a:ext cx="2" cy="6858001"/>
          </a:xfrm>
          <a:prstGeom prst="line">
            <a:avLst/>
          </a:prstGeom>
          <a:ln w="57150">
            <a:solidFill>
              <a:srgbClr val="FFEDE8">
                <a:alpha val="83135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62" name="Shape 62"/>
          <p:cNvSpPr/>
          <p:nvPr/>
        </p:nvSpPr>
        <p:spPr>
          <a:xfrm flipH="1">
            <a:off x="854074" y="0"/>
            <a:ext cx="2" cy="6858001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63" name="Shape 63"/>
          <p:cNvSpPr/>
          <p:nvPr/>
        </p:nvSpPr>
        <p:spPr>
          <a:xfrm flipH="1">
            <a:off x="1727199" y="0"/>
            <a:ext cx="2" cy="6858001"/>
          </a:xfrm>
          <a:prstGeom prst="line">
            <a:avLst/>
          </a:prstGeom>
          <a:ln w="28575">
            <a:solidFill>
              <a:srgbClr val="FEC3AE">
                <a:alpha val="81959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64" name="Shape 64"/>
          <p:cNvSpPr/>
          <p:nvPr/>
        </p:nvSpPr>
        <p:spPr>
          <a:xfrm flipH="1">
            <a:off x="1066799" y="0"/>
            <a:ext cx="2" cy="6858001"/>
          </a:xfrm>
          <a:prstGeom prst="line">
            <a:avLst/>
          </a:prstGeom>
          <a:ln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65" name="Shape 65"/>
          <p:cNvSpPr/>
          <p:nvPr/>
        </p:nvSpPr>
        <p:spPr>
          <a:xfrm>
            <a:off x="1219200" y="0"/>
            <a:ext cx="76200" cy="6858000"/>
          </a:xfrm>
          <a:prstGeom prst="rect">
            <a:avLst/>
          </a:prstGeom>
          <a:solidFill>
            <a:srgbClr val="FEC3AE">
              <a:alpha val="50979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66" name="Shape 66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67" name="Shape 67"/>
          <p:cNvSpPr/>
          <p:nvPr/>
        </p:nvSpPr>
        <p:spPr>
          <a:xfrm>
            <a:off x="1323974" y="4867275"/>
            <a:ext cx="642939" cy="64135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68" name="Shape 68"/>
          <p:cNvSpPr/>
          <p:nvPr/>
        </p:nvSpPr>
        <p:spPr>
          <a:xfrm>
            <a:off x="1090612" y="5500687"/>
            <a:ext cx="138113" cy="136526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69" name="Shape 69"/>
          <p:cNvSpPr/>
          <p:nvPr/>
        </p:nvSpPr>
        <p:spPr>
          <a:xfrm>
            <a:off x="1663700" y="5791200"/>
            <a:ext cx="274638" cy="274638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70" name="Shape 70"/>
          <p:cNvSpPr/>
          <p:nvPr/>
        </p:nvSpPr>
        <p:spPr>
          <a:xfrm>
            <a:off x="1879600" y="4479925"/>
            <a:ext cx="365125" cy="36512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71" name="Shape 71"/>
          <p:cNvSpPr/>
          <p:nvPr/>
        </p:nvSpPr>
        <p:spPr>
          <a:xfrm flipH="1">
            <a:off x="9097962" y="0"/>
            <a:ext cx="1" cy="6858001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72" name="Shape 7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39D"/>
                </a:solidFill>
              </a:defRPr>
            </a:lvl1pPr>
          </a:lstStyle>
          <a:p>
            <a:pPr/>
            <a:r>
              <a:t>Click to edit Master title style</a:t>
            </a:r>
          </a:p>
        </p:txBody>
      </p:sp>
      <p:sp>
        <p:nvSpPr>
          <p:cNvPr id="73" name="Shape 7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4" name="Shape 74"/>
          <p:cNvSpPr/>
          <p:nvPr>
            <p:ph type="sldNum" sz="quarter" idx="2"/>
          </p:nvPr>
        </p:nvSpPr>
        <p:spPr>
          <a:xfrm>
            <a:off x="1490483" y="5034280"/>
            <a:ext cx="308334" cy="30734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82" name="Shape 8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83" name="Shape 8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/>
        </p:nvSpPr>
        <p:spPr>
          <a:xfrm flipH="1">
            <a:off x="8762999" y="0"/>
            <a:ext cx="1" cy="6858001"/>
          </a:xfrm>
          <a:prstGeom prst="line">
            <a:avLst/>
          </a:prstGeom>
          <a:ln w="38100">
            <a:solidFill>
              <a:srgbClr val="FEC3AE">
                <a:alpha val="92939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91" name="Shape 91"/>
          <p:cNvSpPr/>
          <p:nvPr/>
        </p:nvSpPr>
        <p:spPr>
          <a:xfrm flipH="1">
            <a:off x="6248399" y="0"/>
            <a:ext cx="2" cy="6858001"/>
          </a:xfrm>
          <a:prstGeom prst="line">
            <a:avLst/>
          </a:prstGeom>
          <a:ln w="38100"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92" name="Shape 92"/>
          <p:cNvSpPr/>
          <p:nvPr/>
        </p:nvSpPr>
        <p:spPr>
          <a:xfrm flipH="1">
            <a:off x="6192837" y="0"/>
            <a:ext cx="1" cy="6858001"/>
          </a:xfrm>
          <a:prstGeom prst="line">
            <a:avLst/>
          </a:prstGeom>
          <a:ln w="12700"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93" name="Shape 93"/>
          <p:cNvSpPr/>
          <p:nvPr/>
        </p:nvSpPr>
        <p:spPr>
          <a:xfrm flipH="1">
            <a:off x="8991599" y="0"/>
            <a:ext cx="1" cy="6858001"/>
          </a:xfrm>
          <a:prstGeom prst="line">
            <a:avLst/>
          </a:prstGeom>
          <a:ln w="19050"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94" name="Shape 9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3AE">
              <a:alpha val="87057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95" name="Shape 95"/>
          <p:cNvSpPr/>
          <p:nvPr/>
        </p:nvSpPr>
        <p:spPr>
          <a:xfrm flipH="1">
            <a:off x="8915399" y="0"/>
            <a:ext cx="1" cy="6858001"/>
          </a:xfrm>
          <a:prstGeom prst="line">
            <a:avLst/>
          </a:prstGeom>
          <a:ln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96" name="Shape 96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97" name="Shape 9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98" name="Shape 9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99" name="Shape 9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/>
        </p:nvSpPr>
        <p:spPr>
          <a:xfrm flipH="1">
            <a:off x="8762999" y="0"/>
            <a:ext cx="1" cy="6858001"/>
          </a:xfrm>
          <a:prstGeom prst="line">
            <a:avLst/>
          </a:prstGeom>
          <a:ln w="38100"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07" name="Shape 107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108" name="Shape 108"/>
          <p:cNvSpPr/>
          <p:nvPr/>
        </p:nvSpPr>
        <p:spPr>
          <a:xfrm flipH="1">
            <a:off x="8991599" y="0"/>
            <a:ext cx="1" cy="6858001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09" name="Shape 109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3A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110" name="Shape 110"/>
          <p:cNvSpPr/>
          <p:nvPr/>
        </p:nvSpPr>
        <p:spPr>
          <a:xfrm flipH="1">
            <a:off x="8915399" y="0"/>
            <a:ext cx="1" cy="6858001"/>
          </a:xfrm>
          <a:prstGeom prst="line">
            <a:avLst/>
          </a:prstGeom>
          <a:ln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11" name="Shape 111"/>
          <p:cNvSpPr/>
          <p:nvPr/>
        </p:nvSpPr>
        <p:spPr>
          <a:xfrm flipH="1">
            <a:off x="6248399" y="0"/>
            <a:ext cx="2" cy="6858001"/>
          </a:xfrm>
          <a:prstGeom prst="line">
            <a:avLst/>
          </a:prstGeom>
          <a:ln w="38100"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12" name="Shape 112"/>
          <p:cNvSpPr/>
          <p:nvPr/>
        </p:nvSpPr>
        <p:spPr>
          <a:xfrm flipH="1">
            <a:off x="6192837" y="0"/>
            <a:ext cx="1" cy="6858001"/>
          </a:xfrm>
          <a:prstGeom prst="line">
            <a:avLst/>
          </a:prstGeom>
          <a:ln w="12700"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13" name="Shape 11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114" name="Shape 11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15" name="Shape 11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 flipH="1">
            <a:off x="8762999" y="0"/>
            <a:ext cx="1" cy="6858001"/>
          </a:xfrm>
          <a:prstGeom prst="line">
            <a:avLst/>
          </a:prstGeom>
          <a:ln w="38100">
            <a:solidFill>
              <a:srgbClr val="FEC3AE">
                <a:alpha val="92939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" name="Shape 3"/>
          <p:cNvSpPr/>
          <p:nvPr/>
        </p:nvSpPr>
        <p:spPr>
          <a:xfrm flipH="1">
            <a:off x="76199" y="0"/>
            <a:ext cx="2" cy="6858001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4" name="Shape 4"/>
          <p:cNvSpPr/>
          <p:nvPr/>
        </p:nvSpPr>
        <p:spPr>
          <a:xfrm flipH="1">
            <a:off x="8991599" y="0"/>
            <a:ext cx="1" cy="6858001"/>
          </a:xfrm>
          <a:prstGeom prst="line">
            <a:avLst/>
          </a:prstGeom>
          <a:ln w="19050"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" name="Shape 5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3AE">
              <a:alpha val="87057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6" name="Shape 6"/>
          <p:cNvSpPr/>
          <p:nvPr/>
        </p:nvSpPr>
        <p:spPr>
          <a:xfrm flipH="1">
            <a:off x="8915399" y="0"/>
            <a:ext cx="1" cy="6858001"/>
          </a:xfrm>
          <a:prstGeom prst="line">
            <a:avLst/>
          </a:prstGeom>
          <a:ln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7" name="Shape 7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8" name="Shape 8"/>
          <p:cNvSpPr/>
          <p:nvPr>
            <p:ph type="title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normAutofit fontScale="100000" lnSpcReduction="0"/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457200" y="1600200"/>
            <a:ext cx="7467600" cy="48736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" name="Shape 10"/>
          <p:cNvSpPr/>
          <p:nvPr>
            <p:ph type="sldNum" sz="quarter" idx="2"/>
          </p:nvPr>
        </p:nvSpPr>
        <p:spPr>
          <a:xfrm>
            <a:off x="8280221" y="5840730"/>
            <a:ext cx="308333" cy="307340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ctr">
              <a:defRPr b="1" sz="14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5pPr>
      <a:lvl6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6pPr>
      <a:lvl7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7pPr>
      <a:lvl8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8pPr>
      <a:lvl9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9pPr>
    </p:titleStyle>
    <p:bodyStyle>
      <a:lvl1pPr marL="273050" marR="0" indent="-27305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70000"/>
        <a:buFont typeface="Wingdings"/>
        <a:buChar char="●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1pPr>
      <a:lvl2pPr marL="678769" marR="0" indent="-312057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80000"/>
        <a:buFont typeface="Wingdings"/>
        <a:buChar char="●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2pPr>
      <a:lvl3pPr marL="914400" marR="0" indent="-182562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0000"/>
        <a:buFont typeface="Wingdings"/>
        <a:buChar char="○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3pPr>
      <a:lvl4pPr marL="1223962" marR="0" indent="-219075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0000"/>
        <a:buFont typeface="Wingdings"/>
        <a:buChar char="○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4pPr>
      <a:lvl5pPr marL="1553368" marR="0" indent="-273843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8000"/>
        <a:buFont typeface="Wingdings"/>
        <a:buChar char="●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5pPr>
      <a:lvl6pPr marL="2010568" marR="0" indent="-273843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8000"/>
        <a:buFont typeface="Wingdings"/>
        <a:buChar char="•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6pPr>
      <a:lvl7pPr marL="2467768" marR="0" indent="-273843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8000"/>
        <a:buFont typeface="Wingdings"/>
        <a:buChar char="•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7pPr>
      <a:lvl8pPr marL="2924968" marR="0" indent="-273843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8000"/>
        <a:buFont typeface="Wingdings"/>
        <a:buChar char="•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8pPr>
      <a:lvl9pPr marL="3382168" marR="0" indent="-273843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8000"/>
        <a:buFont typeface="Wingdings"/>
        <a:buChar char="•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1pPr>
      <a:lvl2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2pPr>
      <a:lvl3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3pPr>
      <a:lvl4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4pPr>
      <a:lvl5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>
            <p:ph type="title" idx="4294967295"/>
          </p:nvPr>
        </p:nvSpPr>
        <p:spPr>
          <a:xfrm>
            <a:off x="2285999" y="3124200"/>
            <a:ext cx="6172202" cy="1893888"/>
          </a:xfrm>
          <a:prstGeom prst="rect">
            <a:avLst/>
          </a:prstGeom>
        </p:spPr>
        <p:txBody>
          <a:bodyPr/>
          <a:lstStyle/>
          <a:p>
            <a:pPr>
              <a:defRPr b="1" sz="2800">
                <a:latin typeface="+mn-lt"/>
                <a:ea typeface="+mn-ea"/>
                <a:cs typeface="+mn-cs"/>
                <a:sym typeface="Times New Roman"/>
              </a:defRPr>
            </a:pPr>
            <a:r>
              <a:t>HRVOJE TURKOVIĆ</a:t>
            </a:r>
            <a:br/>
            <a:r>
              <a:rPr sz="3000"/>
              <a:t>TEORIJA MONTAŽE </a:t>
            </a:r>
            <a:r>
              <a:rPr sz="2400"/>
              <a:t>(2015-2016)</a:t>
            </a:r>
          </a:p>
        </p:txBody>
      </p:sp>
      <p:sp>
        <p:nvSpPr>
          <p:cNvPr id="125" name="Shape 125"/>
          <p:cNvSpPr/>
          <p:nvPr>
            <p:ph type="body" sz="quarter" idx="4294967295"/>
          </p:nvPr>
        </p:nvSpPr>
        <p:spPr>
          <a:xfrm>
            <a:off x="2285999" y="4953000"/>
            <a:ext cx="6172202" cy="1371600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>
                <a:solidFill>
                  <a:srgbClr val="575F6D"/>
                </a:solidFill>
                <a:latin typeface="+mn-lt"/>
                <a:ea typeface="+mn-ea"/>
                <a:cs typeface="+mn-cs"/>
                <a:sym typeface="Times New Roman"/>
              </a:defRPr>
            </a:pPr>
            <a:r>
              <a:t>10. Upoznavanje s likovima – uvođenje likova u film</a:t>
            </a:r>
          </a:p>
          <a:p>
            <a:pPr marL="0" indent="0" algn="r">
              <a:buSzTx/>
              <a:buNone/>
              <a:defRPr b="1">
                <a:solidFill>
                  <a:srgbClr val="575F6D"/>
                </a:solidFill>
                <a:latin typeface="+mn-lt"/>
                <a:ea typeface="+mn-ea"/>
                <a:cs typeface="+mn-cs"/>
                <a:sym typeface="Times New Roman"/>
              </a:defRPr>
            </a:pPr>
            <a:r>
              <a:t>8. XII. 2015.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type="title" idx="4294967295"/>
          </p:nvPr>
        </p:nvSpPr>
        <p:spPr>
          <a:xfrm>
            <a:off x="228600" y="838200"/>
            <a:ext cx="8382000" cy="715963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pPr/>
            <a:r>
              <a:t>Rekapitulacija: ČIME OSIGURATI PREPOZNAVANJE LIKA NA MONT. PRIJELAZU?</a:t>
            </a:r>
          </a:p>
        </p:txBody>
      </p:sp>
      <p:sp>
        <p:nvSpPr>
          <p:cNvPr id="128" name="Shape 128"/>
          <p:cNvSpPr/>
          <p:nvPr>
            <p:ph type="body" idx="4294967295"/>
          </p:nvPr>
        </p:nvSpPr>
        <p:spPr>
          <a:xfrm>
            <a:off x="152400" y="1905000"/>
            <a:ext cx="8610600" cy="48006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buChar char="○"/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A) </a:t>
            </a:r>
            <a:r>
              <a:rPr>
                <a:solidFill>
                  <a:srgbClr val="0000FF"/>
                </a:solidFill>
              </a:rPr>
              <a:t>kontekstualnom pripremom</a:t>
            </a:r>
            <a:r>
              <a:t> – razvojem specifičnih očekivanja (pobuđenih prethodnim kadrovima i prikazanim prizorima u njima) da ćemo vidjeti baš tog određenog lika u sljedećem kadru scene ili u sljedećoj sceni.</a:t>
            </a:r>
          </a:p>
          <a:p>
            <a:pPr>
              <a:lnSpc>
                <a:spcPct val="90000"/>
              </a:lnSpc>
              <a:buChar char="○"/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B) vođenjem računa o prisutnosti nekih ključnih, </a:t>
            </a:r>
            <a:r>
              <a:rPr>
                <a:solidFill>
                  <a:srgbClr val="0000FF"/>
                </a:solidFill>
              </a:rPr>
              <a:t>uočljivih identifikacijskih atributa</a:t>
            </a:r>
            <a:r>
              <a:t> lika s obje strane montažnog prijelaza</a:t>
            </a:r>
          </a:p>
          <a:p>
            <a:pPr>
              <a:lnSpc>
                <a:spcPct val="90000"/>
              </a:lnSpc>
              <a:buChar char="○"/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C) vođenjem računa o tome da se tematizirani lik po atributima i situacijskoj ulozi  </a:t>
            </a:r>
            <a:r>
              <a:rPr>
                <a:solidFill>
                  <a:srgbClr val="0000FF"/>
                </a:solidFill>
              </a:rPr>
              <a:t>dostatno razlikuje</a:t>
            </a:r>
            <a:r>
              <a:t> od drugih likova u vezanoj situaciji koju pratimo</a:t>
            </a:r>
          </a:p>
          <a:p>
            <a:pPr>
              <a:lnSpc>
                <a:spcPct val="90000"/>
              </a:lnSpc>
              <a:buSzTx/>
              <a:buNone/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1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500"/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5" dur="500"/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0" dur="500"/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5" dur="500"/>
                                        <p:tgtEl>
                                          <p:spTgt spid="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28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type="title" idx="4294967295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/>
          <a:lstStyle>
            <a:lvl1pPr>
              <a:defRPr>
                <a:latin typeface="Latha"/>
                <a:ea typeface="Latha"/>
                <a:cs typeface="Latha"/>
                <a:sym typeface="Latha"/>
              </a:defRPr>
            </a:lvl1pPr>
          </a:lstStyle>
          <a:p>
            <a:pPr/>
            <a:r>
              <a:t>TIPOVI IDENTIFIKACIJE LIKA</a:t>
            </a:r>
          </a:p>
        </p:txBody>
      </p:sp>
      <p:sp>
        <p:nvSpPr>
          <p:cNvPr id="131" name="Shape 131"/>
          <p:cNvSpPr/>
          <p:nvPr>
            <p:ph type="body" idx="429496729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buSzTx/>
              <a:buNone/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DVA TIPA IDENTIFIKACIJE PREMA PODROBNOSTI/SPECIFIČNOSTI: (</a:t>
            </a:r>
            <a:r>
              <a:rPr i="1"/>
              <a:t>Ozloglašena/Notorious</a:t>
            </a:r>
            <a:r>
              <a:t>, A. Hitchcodk)</a:t>
            </a:r>
          </a:p>
          <a:p>
            <a:pPr lvl="1" marL="273050" indent="93662">
              <a:lnSpc>
                <a:spcPct val="90000"/>
              </a:lnSpc>
              <a:spcBef>
                <a:spcPts val="400"/>
              </a:spcBef>
              <a:buSzTx/>
              <a:buNone/>
              <a:defRPr sz="1700">
                <a:latin typeface="+mn-lt"/>
                <a:ea typeface="+mn-ea"/>
                <a:cs typeface="+mn-cs"/>
                <a:sym typeface="Times New Roman"/>
              </a:defRPr>
            </a:pPr>
            <a:r>
              <a:t>A) </a:t>
            </a:r>
            <a:r>
              <a:rPr i="1">
                <a:solidFill>
                  <a:srgbClr val="0000FF"/>
                </a:solidFill>
              </a:rPr>
              <a:t>Tipska </a:t>
            </a:r>
            <a:r>
              <a:t>(</a:t>
            </a:r>
            <a:r>
              <a:rPr i="1">
                <a:solidFill>
                  <a:srgbClr val="0000FF"/>
                </a:solidFill>
              </a:rPr>
              <a:t>nespecifična</a:t>
            </a:r>
            <a:r>
              <a:t>) </a:t>
            </a:r>
            <a:r>
              <a:rPr i="1"/>
              <a:t> </a:t>
            </a:r>
            <a:r>
              <a:rPr i="1">
                <a:solidFill>
                  <a:srgbClr val="0000FF"/>
                </a:solidFill>
              </a:rPr>
              <a:t>identifikacija</a:t>
            </a:r>
            <a:r>
              <a:t>: registriraju se samo </a:t>
            </a:r>
            <a:r>
              <a:rPr i="1">
                <a:solidFill>
                  <a:srgbClr val="0000FF"/>
                </a:solidFill>
              </a:rPr>
              <a:t>tipovi</a:t>
            </a:r>
            <a:r>
              <a:t>, ali ne i likovi pojedinačno, individualno – ne mora ih se pamtiti kao individue (tako je sa statistima)</a:t>
            </a:r>
          </a:p>
          <a:p>
            <a:pPr lvl="1" marL="273050" indent="93662">
              <a:lnSpc>
                <a:spcPct val="90000"/>
              </a:lnSpc>
              <a:spcBef>
                <a:spcPts val="400"/>
              </a:spcBef>
              <a:buSzTx/>
              <a:buNone/>
              <a:defRPr sz="1700">
                <a:latin typeface="+mn-lt"/>
                <a:ea typeface="+mn-ea"/>
                <a:cs typeface="+mn-cs"/>
                <a:sym typeface="Times New Roman"/>
              </a:defRPr>
            </a:pPr>
            <a:r>
              <a:t>B) </a:t>
            </a:r>
            <a:r>
              <a:rPr i="1">
                <a:solidFill>
                  <a:srgbClr val="0000FF"/>
                </a:solidFill>
              </a:rPr>
              <a:t>Individulana</a:t>
            </a:r>
            <a:r>
              <a:rPr i="1"/>
              <a:t> </a:t>
            </a:r>
            <a:r>
              <a:t>(</a:t>
            </a:r>
            <a:r>
              <a:rPr i="1">
                <a:solidFill>
                  <a:srgbClr val="0000FF"/>
                </a:solidFill>
              </a:rPr>
              <a:t>specifična</a:t>
            </a:r>
            <a:r>
              <a:rPr i="1"/>
              <a:t>) </a:t>
            </a:r>
            <a:r>
              <a:rPr i="1">
                <a:solidFill>
                  <a:srgbClr val="0000FF"/>
                </a:solidFill>
              </a:rPr>
              <a:t>identifikacija</a:t>
            </a:r>
            <a:r>
              <a:t>: pamti se i prepoznaje </a:t>
            </a:r>
            <a:r>
              <a:rPr i="1"/>
              <a:t>baš taj lik</a:t>
            </a:r>
            <a:r>
              <a:t>, važna je njegova </a:t>
            </a:r>
            <a:r>
              <a:rPr i="1">
                <a:solidFill>
                  <a:srgbClr val="0000FF"/>
                </a:solidFill>
              </a:rPr>
              <a:t>pojedinačnost</a:t>
            </a:r>
            <a:r>
              <a:t>, </a:t>
            </a:r>
            <a:r>
              <a:rPr i="1">
                <a:solidFill>
                  <a:srgbClr val="0000FF"/>
                </a:solidFill>
              </a:rPr>
              <a:t>individualnost </a:t>
            </a:r>
            <a:r>
              <a:t>(kod glavnih, pomoćnih i epizodnih uloga)</a:t>
            </a:r>
            <a:endParaRPr i="1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buSzTx/>
              <a:buNone/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DVA TIPA IDENTIFIKACIJE </a:t>
            </a:r>
            <a:r>
              <a:rPr i="1"/>
              <a:t>INDIVIDUALNOSTI </a:t>
            </a:r>
            <a:r>
              <a:t>LIKA:</a:t>
            </a:r>
          </a:p>
          <a:p>
            <a:pPr lvl="1" marL="273050" indent="93662">
              <a:lnSpc>
                <a:spcPct val="90000"/>
              </a:lnSpc>
              <a:spcBef>
                <a:spcPts val="400"/>
              </a:spcBef>
              <a:buSzTx/>
              <a:buNone/>
              <a:defRPr sz="1700">
                <a:latin typeface="+mn-lt"/>
                <a:ea typeface="+mn-ea"/>
                <a:cs typeface="+mn-cs"/>
                <a:sym typeface="Times New Roman"/>
              </a:defRPr>
            </a:pPr>
            <a:r>
              <a:t>A)</a:t>
            </a:r>
            <a:r>
              <a:rPr i="1"/>
              <a:t> Kratkoročno – </a:t>
            </a:r>
            <a:r>
              <a:rPr i="1">
                <a:solidFill>
                  <a:srgbClr val="0000FF"/>
                </a:solidFill>
              </a:rPr>
              <a:t>situacijsko </a:t>
            </a:r>
            <a:r>
              <a:rPr i="1"/>
              <a:t>- pratilačko prepoznavanje istovjetnosti lika </a:t>
            </a:r>
            <a:r>
              <a:t>pri neposrednom prizornom praćenju (unutar kadra i s kadra na kadar unutar scene, ili sa scene na scenu, sekvence na sekvencu</a:t>
            </a:r>
          </a:p>
          <a:p>
            <a:pPr lvl="1" marL="273050" indent="93662">
              <a:lnSpc>
                <a:spcPct val="90000"/>
              </a:lnSpc>
              <a:spcBef>
                <a:spcPts val="400"/>
              </a:spcBef>
              <a:buSzTx/>
              <a:buNone/>
              <a:defRPr sz="1700">
                <a:latin typeface="+mn-lt"/>
                <a:ea typeface="+mn-ea"/>
                <a:cs typeface="+mn-cs"/>
                <a:sym typeface="Times New Roman"/>
              </a:defRPr>
            </a:pPr>
            <a:r>
              <a:t>B) </a:t>
            </a:r>
            <a:r>
              <a:rPr i="1"/>
              <a:t>Dugoročno - </a:t>
            </a:r>
            <a:r>
              <a:rPr i="1">
                <a:solidFill>
                  <a:srgbClr val="0000FF"/>
                </a:solidFill>
              </a:rPr>
              <a:t>trans-situacijsko </a:t>
            </a:r>
            <a:r>
              <a:rPr i="1"/>
              <a:t>- prepoznavanje istovjetnosti lika – </a:t>
            </a:r>
            <a:r>
              <a:t>da prepoznajemo lik nakon prekida u praćenju, nakon povremena otklona interesa za taj lik i nakon (temporalnih) promjena nekih njegovih atributa.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13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500"/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3" dur="500"/>
                                        <p:tgtEl>
                                          <p:spTgt spid="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6" dur="500"/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1" dur="500"/>
                                        <p:tgtEl>
                                          <p:spTgt spid="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4" dur="500"/>
                                        <p:tgtEl>
                                          <p:spTgt spid="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7" dur="500"/>
                                        <p:tgtEl>
                                          <p:spTgt spid="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3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>
            <p:ph type="title" idx="4294967295"/>
          </p:nvPr>
        </p:nvSpPr>
        <p:spPr>
          <a:xfrm>
            <a:off x="250825" y="122237"/>
            <a:ext cx="7750175" cy="487363"/>
          </a:xfrm>
          <a:prstGeom prst="rect">
            <a:avLst/>
          </a:prstGeom>
        </p:spPr>
        <p:txBody>
          <a:bodyPr/>
          <a:lstStyle>
            <a:lvl1pPr defTabSz="813816">
              <a:defRPr sz="2581"/>
            </a:lvl1pPr>
          </a:lstStyle>
          <a:p>
            <a:pPr/>
            <a:r>
              <a:t>PITANJE ‘USVAJANJA’ LIKOVA U FILMU</a:t>
            </a:r>
          </a:p>
        </p:txBody>
      </p:sp>
      <p:sp>
        <p:nvSpPr>
          <p:cNvPr id="134" name="Shape 134"/>
          <p:cNvSpPr/>
          <p:nvPr>
            <p:ph type="body" idx="4294967295"/>
          </p:nvPr>
        </p:nvSpPr>
        <p:spPr>
          <a:xfrm>
            <a:off x="152400" y="762000"/>
            <a:ext cx="8610600" cy="60960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Char char="○"/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Da bismo lakše prepoznavali likove, i od kadra do kadra, ali i od scene do scene potrebno se pobliže </a:t>
            </a:r>
            <a:r>
              <a:rPr i="1">
                <a:solidFill>
                  <a:srgbClr val="0000FF"/>
                </a:solidFill>
              </a:rPr>
              <a:t>upoznati</a:t>
            </a:r>
            <a:r>
              <a:rPr i="1"/>
              <a:t> </a:t>
            </a:r>
            <a:r>
              <a:t>s njima, ‘</a:t>
            </a:r>
            <a:r>
              <a:rPr i="1">
                <a:solidFill>
                  <a:srgbClr val="0000FF"/>
                </a:solidFill>
              </a:rPr>
              <a:t>odomaćiti se</a:t>
            </a:r>
            <a:r>
              <a:rPr i="1"/>
              <a:t>’ </a:t>
            </a:r>
            <a:r>
              <a:t>s njima, ‘</a:t>
            </a:r>
            <a:r>
              <a:rPr i="1">
                <a:solidFill>
                  <a:srgbClr val="0000FF"/>
                </a:solidFill>
              </a:rPr>
              <a:t>usvojiti ih</a:t>
            </a:r>
            <a:r>
              <a:t>’</a:t>
            </a:r>
          </a:p>
          <a:p>
            <a:pPr lvl="2" marL="182562" indent="549275">
              <a:lnSpc>
                <a:spcPct val="80000"/>
              </a:lnSpc>
              <a:spcBef>
                <a:spcPts val="0"/>
              </a:spcBef>
              <a:buSzTx/>
              <a:buNone/>
              <a:defRPr sz="2000">
                <a:latin typeface="+mn-lt"/>
                <a:ea typeface="+mn-ea"/>
                <a:cs typeface="+mn-cs"/>
                <a:sym typeface="Times New Roman"/>
              </a:defRPr>
            </a:pPr>
          </a:p>
          <a:p>
            <a:pPr>
              <a:lnSpc>
                <a:spcPct val="80000"/>
              </a:lnSpc>
              <a:buSzTx/>
              <a:buNone/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OČEKIVANJA VEZANA UZ UPOZNAVANJE S LIKOM:</a:t>
            </a:r>
          </a:p>
          <a:p>
            <a:pPr lvl="3" marL="273050" indent="-273050" algn="r">
              <a:buSzPct val="70000"/>
              <a:defRPr sz="1800">
                <a:latin typeface="+mn-lt"/>
                <a:ea typeface="+mn-ea"/>
                <a:cs typeface="+mn-cs"/>
                <a:sym typeface="Times New Roman"/>
              </a:defRPr>
            </a:pPr>
            <a:r>
              <a:t>PRIMJER: </a:t>
            </a:r>
            <a:r>
              <a:rPr i="1"/>
              <a:t>Ozloglašena </a:t>
            </a:r>
            <a:r>
              <a:t>(scena tuluma kod protagonistkinje)</a:t>
            </a:r>
          </a:p>
          <a:p>
            <a:pPr>
              <a:buChar char="○"/>
              <a:defRPr i="1">
                <a:solidFill>
                  <a:srgbClr val="0000FF"/>
                </a:solidFill>
                <a:latin typeface="+mn-lt"/>
                <a:ea typeface="+mn-ea"/>
                <a:cs typeface="+mn-cs"/>
                <a:sym typeface="Times New Roman"/>
              </a:defRPr>
            </a:pPr>
            <a:r>
              <a:t>netipično (nestandardno) uvođenje </a:t>
            </a:r>
            <a:r>
              <a:rPr i="0">
                <a:solidFill>
                  <a:srgbClr val="000000"/>
                </a:solidFill>
              </a:rPr>
              <a:t>naglašeno važnog lika: s potiljka, s odgađanjem da se vidi lice</a:t>
            </a:r>
          </a:p>
          <a:p>
            <a:pPr lvl="1" marL="639762" indent="-273050">
              <a:spcBef>
                <a:spcPts val="500"/>
              </a:spcBef>
              <a:buFont typeface="Wingdings 2"/>
              <a:defRPr sz="2100">
                <a:latin typeface="+mn-lt"/>
                <a:ea typeface="+mn-ea"/>
                <a:cs typeface="+mn-cs"/>
                <a:sym typeface="Times New Roman"/>
              </a:defRPr>
            </a:pPr>
            <a:r>
              <a:t>Stilsko figurativni postupak: sinegdohalan (pokazuje se manje važni dio lika, onaj koji ne omogućuje </a:t>
            </a:r>
            <a:r>
              <a:rPr i="1">
                <a:solidFill>
                  <a:srgbClr val="0000FF"/>
                </a:solidFill>
              </a:rPr>
              <a:t>inividualno upoznavanj</a:t>
            </a:r>
            <a:r>
              <a:rPr i="1"/>
              <a:t>e, </a:t>
            </a:r>
            <a:r>
              <a:rPr i="1">
                <a:solidFill>
                  <a:srgbClr val="0000FF"/>
                </a:solidFill>
              </a:rPr>
              <a:t>upamćivanje njegove individualnosti </a:t>
            </a:r>
            <a:endParaRPr i="1">
              <a:solidFill>
                <a:srgbClr val="0000FF"/>
              </a:solidFill>
            </a:endParaRPr>
          </a:p>
          <a:p>
            <a:pPr>
              <a:buChar char="○"/>
              <a:defRPr i="1">
                <a:solidFill>
                  <a:srgbClr val="0000FF"/>
                </a:solidFill>
                <a:latin typeface="+mn-lt"/>
                <a:ea typeface="+mn-ea"/>
                <a:cs typeface="+mn-cs"/>
                <a:sym typeface="Times New Roman"/>
              </a:defRPr>
            </a:pPr>
            <a:r>
              <a:t>tipično (standardno) uvođenje</a:t>
            </a:r>
            <a:r>
              <a:rPr i="0">
                <a:solidFill>
                  <a:srgbClr val="000000"/>
                </a:solidFill>
              </a:rPr>
              <a:t>: </a:t>
            </a:r>
          </a:p>
          <a:p>
            <a:pPr lvl="1" marL="639762" indent="-273050">
              <a:spcBef>
                <a:spcPts val="500"/>
              </a:spcBef>
              <a:buFont typeface="Wingdings 2"/>
              <a:defRPr sz="2100">
                <a:latin typeface="+mn-lt"/>
                <a:ea typeface="+mn-ea"/>
                <a:cs typeface="+mn-cs"/>
                <a:sym typeface="Times New Roman"/>
              </a:defRPr>
            </a:pPr>
            <a:r>
              <a:t>A) s vizure s koje se najbolje dade razgledati lik</a:t>
            </a:r>
          </a:p>
          <a:p>
            <a:pPr lvl="1" marL="639762" indent="-273050">
              <a:spcBef>
                <a:spcPts val="500"/>
              </a:spcBef>
              <a:buFont typeface="Wingdings 2"/>
              <a:defRPr sz="2100">
                <a:latin typeface="+mn-lt"/>
                <a:ea typeface="+mn-ea"/>
                <a:cs typeface="+mn-cs"/>
                <a:sym typeface="Times New Roman"/>
              </a:defRPr>
            </a:pPr>
            <a:r>
              <a:t>B.) uz dostatno vezano a varijabilno praćenje lika (unutar kadra i od kadra do kadra)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13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500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3" dur="500"/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7" dur="500"/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0" dur="500"/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5" dur="500"/>
                                        <p:tgtEl>
                                          <p:spTgt spid="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8" dur="500"/>
                                        <p:tgtEl>
                                          <p:spTgt spid="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3" dur="500"/>
                                        <p:tgtEl>
                                          <p:spTgt spid="1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6" dur="500"/>
                                        <p:tgtEl>
                                          <p:spTgt spid="1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9" dur="500"/>
                                        <p:tgtEl>
                                          <p:spTgt spid="1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3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type="title" idx="4294967295"/>
          </p:nvPr>
        </p:nvSpPr>
        <p:spPr>
          <a:xfrm>
            <a:off x="457200" y="274637"/>
            <a:ext cx="8153400" cy="639763"/>
          </a:xfrm>
          <a:prstGeom prst="rect">
            <a:avLst/>
          </a:prstGeom>
        </p:spPr>
        <p:txBody>
          <a:bodyPr/>
          <a:lstStyle/>
          <a:p>
            <a:pPr>
              <a:defRPr sz="2600">
                <a:latin typeface="+mn-lt"/>
                <a:ea typeface="+mn-ea"/>
                <a:cs typeface="+mn-cs"/>
                <a:sym typeface="Times New Roman"/>
              </a:defRPr>
            </a:pPr>
            <a:r>
              <a:t>UVJETI ZA </a:t>
            </a:r>
            <a:r>
              <a:rPr i="1">
                <a:solidFill>
                  <a:srgbClr val="0000FF"/>
                </a:solidFill>
              </a:rPr>
              <a:t>INDIVIDUALNO</a:t>
            </a:r>
            <a:r>
              <a:rPr i="1"/>
              <a:t> </a:t>
            </a:r>
            <a:r>
              <a:t>PREPOZNAVANJE LIKA</a:t>
            </a:r>
          </a:p>
        </p:txBody>
      </p:sp>
      <p:sp>
        <p:nvSpPr>
          <p:cNvPr id="137" name="Shape 137"/>
          <p:cNvSpPr/>
          <p:nvPr>
            <p:ph type="body" idx="4294967295"/>
          </p:nvPr>
        </p:nvSpPr>
        <p:spPr>
          <a:xfrm>
            <a:off x="152400" y="914400"/>
            <a:ext cx="8534400" cy="57150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buChar char="○"/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Uvjeti za </a:t>
            </a:r>
            <a:r>
              <a:rPr i="1"/>
              <a:t>kratkoročno – </a:t>
            </a:r>
            <a:r>
              <a:rPr i="1">
                <a:solidFill>
                  <a:srgbClr val="0000FF"/>
                </a:solidFill>
              </a:rPr>
              <a:t>situacijsko </a:t>
            </a:r>
            <a:r>
              <a:rPr i="1"/>
              <a:t>- pratilačko prepoznavanje istovjetnosti lika </a:t>
            </a:r>
            <a:r>
              <a:t>pri neposrednom prizornom praćenju (s kadra na kadar unutar scene):</a:t>
            </a:r>
          </a:p>
          <a:p>
            <a:pPr lvl="1" marL="639762" indent="-273050">
              <a:lnSpc>
                <a:spcPct val="90000"/>
              </a:lnSpc>
              <a:spcBef>
                <a:spcPts val="400"/>
              </a:spcBef>
              <a:buFont typeface="Wingdings 2"/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Važna je postojana smještenost u ambijentu (u odnosu na druge likove i druge sastojke ambijenta), odnosno prostorna predvidivost kretanja (naznačen kontinuitet) </a:t>
            </a:r>
          </a:p>
          <a:p>
            <a:pPr lvl="1" marL="639762" indent="-273050">
              <a:lnSpc>
                <a:spcPct val="90000"/>
              </a:lnSpc>
              <a:spcBef>
                <a:spcPts val="400"/>
              </a:spcBef>
              <a:buFont typeface="Wingdings 2"/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Važni su tzv. ‘osnovni kontinuiteti’ (sekretarica/sekretar režije) od kadra do kadra: kontinuiteti frizure i šminke;  kontinuitet stanja odjevenosti (posebno jako uočljivih detalja); kontinuitet situacijske (ambijentalne i grupno-društvene kontekstualiziranosti) – prostorne smještenosti i odnosa drugih likova </a:t>
            </a:r>
          </a:p>
          <a:p>
            <a:pPr>
              <a:lnSpc>
                <a:spcPct val="90000"/>
              </a:lnSpc>
              <a:buChar char="○"/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Uvjeti za</a:t>
            </a:r>
            <a:r>
              <a:rPr i="1"/>
              <a:t> dugoročno - </a:t>
            </a:r>
            <a:r>
              <a:rPr i="1">
                <a:solidFill>
                  <a:srgbClr val="0000FF"/>
                </a:solidFill>
              </a:rPr>
              <a:t>trans-situacijsko </a:t>
            </a:r>
            <a:r>
              <a:rPr i="1"/>
              <a:t>- prepoznavanje istovjetnosti lika - </a:t>
            </a:r>
            <a:r>
              <a:t>tj. za prepoznavanje lika pri jačoj promjeni njegovih ‘atributa’ – osobno-rekvizitnim – uvjetima: drugačijoj odjeći, drugačijoj uređenosti (fizuri, našminkanosti) drugačijem tjelesnom stanju (emotivno-izražajnom; položajnom), odn. pri pojavi u različitim situacijama i u različitim prigodnim ulogama</a:t>
            </a:r>
          </a:p>
          <a:p>
            <a:pPr lvl="1" marL="639762" indent="-273050">
              <a:lnSpc>
                <a:spcPct val="90000"/>
              </a:lnSpc>
              <a:spcBef>
                <a:spcPts val="400"/>
              </a:spcBef>
              <a:buFont typeface="Wingdings 2"/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Važnost dobivaju postojaniji identifikatori: konfiguracija lica, način općeg držanja, obilježavajući detalji odijevanja i ponašanja, isto ime i odnos drugih likova prema liku (kao istom liku)...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13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500"/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3" dur="500"/>
                                        <p:tgtEl>
                                          <p:spTgt spid="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6" dur="500"/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1" dur="500"/>
                                        <p:tgtEl>
                                          <p:spTgt spid="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4" dur="500"/>
                                        <p:tgtEl>
                                          <p:spTgt spid="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3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>
            <p:ph type="title" idx="4294967295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/>
          <a:lstStyle/>
          <a:p>
            <a:pPr>
              <a:defRPr>
                <a:latin typeface="Latha"/>
                <a:ea typeface="Latha"/>
                <a:cs typeface="Latha"/>
                <a:sym typeface="Latha"/>
              </a:defRPr>
            </a:pPr>
            <a:r>
              <a:t>NAČELA O</a:t>
            </a:r>
            <a:r>
              <a:rPr>
                <a:latin typeface="Century Schoolbook"/>
                <a:ea typeface="Century Schoolbook"/>
                <a:cs typeface="Century Schoolbook"/>
                <a:sym typeface="Century Schoolbook"/>
              </a:rPr>
              <a:t>BILJEŽAVANJ</a:t>
            </a:r>
            <a:r>
              <a:t>A</a:t>
            </a:r>
            <a:r>
              <a:rPr>
                <a:latin typeface="Century Schoolbook"/>
                <a:ea typeface="Century Schoolbook"/>
                <a:cs typeface="Century Schoolbook"/>
                <a:sym typeface="Century Schoolbook"/>
              </a:rPr>
              <a:t> LIKA</a:t>
            </a:r>
            <a:r>
              <a:t> ZA TRANSSITUACIJSKO PREPOZNAVANJE</a:t>
            </a:r>
            <a:r>
              <a:rPr>
                <a:latin typeface="Century Schoolbook"/>
                <a:ea typeface="Century Schoolbook"/>
                <a:cs typeface="Century Schoolbook"/>
                <a:sym typeface="Century Schoolbook"/>
              </a:rPr>
              <a:t> </a:t>
            </a:r>
          </a:p>
        </p:txBody>
      </p:sp>
      <p:sp>
        <p:nvSpPr>
          <p:cNvPr id="140" name="Shape 140"/>
          <p:cNvSpPr/>
          <p:nvPr>
            <p:ph type="body" idx="4294967295"/>
          </p:nvPr>
        </p:nvSpPr>
        <p:spPr>
          <a:xfrm>
            <a:off x="228600" y="1719262"/>
            <a:ext cx="8534400" cy="5138738"/>
          </a:xfrm>
          <a:prstGeom prst="rect">
            <a:avLst/>
          </a:prstGeom>
        </p:spPr>
        <p:txBody>
          <a:bodyPr/>
          <a:lstStyle/>
          <a:p>
            <a:pPr>
              <a:buChar char="○"/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Tipično se ključne likove u filmu (protagoniste, potporne i epizodske likove, kao i statiste sa zadatkom) nastoji </a:t>
            </a:r>
            <a:r>
              <a:rPr i="1">
                <a:solidFill>
                  <a:srgbClr val="0000FF"/>
                </a:solidFill>
              </a:rPr>
              <a:t>osobito, naglašeno, atributno obilježiti</a:t>
            </a:r>
            <a:r>
              <a:rPr i="1"/>
              <a:t> </a:t>
            </a:r>
            <a:r>
              <a:t>(‘</a:t>
            </a:r>
            <a:r>
              <a:rPr i="1">
                <a:solidFill>
                  <a:srgbClr val="0000FF"/>
                </a:solidFill>
              </a:rPr>
              <a:t>okarakterizirati</a:t>
            </a:r>
            <a:r>
              <a:t>’) kako</a:t>
            </a:r>
            <a:r>
              <a:rPr i="1"/>
              <a:t> </a:t>
            </a:r>
            <a:r>
              <a:t>bi se gledatelju olakšalo njihovo zapamćivanje</a:t>
            </a:r>
          </a:p>
          <a:p>
            <a:pPr>
              <a:buChar char="○"/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Obilježavanje je tipično </a:t>
            </a:r>
            <a:r>
              <a:rPr i="1">
                <a:solidFill>
                  <a:srgbClr val="0000FF"/>
                </a:solidFill>
              </a:rPr>
              <a:t>razlikovno</a:t>
            </a:r>
            <a:r>
              <a:rPr i="1"/>
              <a:t>, </a:t>
            </a:r>
            <a:r>
              <a:rPr i="1">
                <a:solidFill>
                  <a:srgbClr val="0000FF"/>
                </a:solidFill>
              </a:rPr>
              <a:t>diferencijalno</a:t>
            </a:r>
            <a:r>
              <a:rPr i="1"/>
              <a:t> </a:t>
            </a:r>
            <a:r>
              <a:t>– mora biti od važnog lika do važnog lika uočljivo različito (unikatno za dani lik), a </a:t>
            </a:r>
            <a:r>
              <a:rPr i="1">
                <a:solidFill>
                  <a:srgbClr val="0000FF"/>
                </a:solidFill>
              </a:rPr>
              <a:t>izuzetkom</a:t>
            </a:r>
            <a:r>
              <a:t> prema prevladavajućim karakteristikama pozadinskih likova (statista u sceni)</a:t>
            </a:r>
          </a:p>
          <a:p>
            <a:pPr>
              <a:buChar char="○"/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Nastoji ih se </a:t>
            </a:r>
            <a:r>
              <a:rPr i="1">
                <a:solidFill>
                  <a:srgbClr val="0000FF"/>
                </a:solidFill>
              </a:rPr>
              <a:t>obilježiti kontekstom </a:t>
            </a:r>
            <a:r>
              <a:t>(gdje se to može) – tj. pokazivati u istovjetnim situacijama (u poznatoj vezi s drugim likovima, s istovjetnim ambijentima i istovjetnim djelatnim situacijama)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14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500"/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5" dur="500"/>
                                        <p:tgtEl>
                                          <p:spTgt spid="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0" dur="500"/>
                                        <p:tgtEl>
                                          <p:spTgt spid="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4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>
            <p:ph type="title" idx="4294967295"/>
          </p:nvPr>
        </p:nvSpPr>
        <p:spPr>
          <a:xfrm>
            <a:off x="228600" y="228600"/>
            <a:ext cx="8359775" cy="609600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pPr/>
            <a:r>
              <a:t>TIPIČNA TRANSSITUACIJSKA OBILJEŽAVANJA:</a:t>
            </a:r>
          </a:p>
        </p:txBody>
      </p:sp>
      <p:sp>
        <p:nvSpPr>
          <p:cNvPr id="143" name="Shape 143"/>
          <p:cNvSpPr/>
          <p:nvPr>
            <p:ph type="body" idx="4294967295"/>
          </p:nvPr>
        </p:nvSpPr>
        <p:spPr>
          <a:xfrm>
            <a:off x="228600" y="914400"/>
            <a:ext cx="8458200" cy="57150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Char char="○"/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‘</a:t>
            </a:r>
            <a:r>
              <a:rPr i="1">
                <a:solidFill>
                  <a:srgbClr val="0000FF"/>
                </a:solidFill>
              </a:rPr>
              <a:t>Rekvizitno</a:t>
            </a:r>
            <a:r>
              <a:t>’ (odjevno) obilježavanje</a:t>
            </a:r>
          </a:p>
          <a:p>
            <a:pPr lvl="4" marL="1462087" indent="-182562">
              <a:lnSpc>
                <a:spcPct val="80000"/>
              </a:lnSpc>
              <a:spcBef>
                <a:spcPts val="0"/>
              </a:spcBef>
              <a:buClr>
                <a:srgbClr val="BDCAE9"/>
              </a:buClr>
              <a:buFont typeface="Wingdings 2"/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Primjer: </a:t>
            </a:r>
            <a:r>
              <a:rPr i="1"/>
              <a:t>gamašne </a:t>
            </a:r>
            <a:r>
              <a:t>Spanksa u </a:t>
            </a:r>
            <a:r>
              <a:rPr i="1"/>
              <a:t>Neki to vole vruće </a:t>
            </a:r>
            <a:r>
              <a:t>(ch 2 – unatrag)</a:t>
            </a:r>
          </a:p>
          <a:p>
            <a:pPr>
              <a:lnSpc>
                <a:spcPct val="80000"/>
              </a:lnSpc>
              <a:buSzTx/>
              <a:buNone/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	Nastoji se lik obilježiti osobitom odjećom i opremom koja ga razlikuje od drugih važnih likova i koja se zbog svoje osobitosti naglašeno uočava i pamti.</a:t>
            </a:r>
          </a:p>
          <a:p>
            <a:pPr>
              <a:lnSpc>
                <a:spcPct val="80000"/>
              </a:lnSpc>
              <a:buSzTx/>
              <a:buNone/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Što ako su likovi uniformirani (policija, vojska, svećenstvo…)?</a:t>
            </a:r>
          </a:p>
          <a:p>
            <a:pPr>
              <a:lnSpc>
                <a:spcPct val="80000"/>
              </a:lnSpc>
              <a:buChar char="○"/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‘</a:t>
            </a:r>
            <a:r>
              <a:rPr i="1">
                <a:solidFill>
                  <a:srgbClr val="0000FF"/>
                </a:solidFill>
              </a:rPr>
              <a:t>Fizionomsko</a:t>
            </a:r>
            <a:r>
              <a:t>’ obilježavanje</a:t>
            </a:r>
          </a:p>
          <a:p>
            <a:pPr lvl="3" marL="1187450" indent="-182562">
              <a:lnSpc>
                <a:spcPct val="80000"/>
              </a:lnSpc>
              <a:spcBef>
                <a:spcPts val="0"/>
              </a:spcBef>
              <a:buClr>
                <a:srgbClr val="FEC3AE"/>
              </a:buClr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Primjer: različite fizionomije četiri mušketira u </a:t>
            </a:r>
            <a:r>
              <a:rPr i="1"/>
              <a:t>Četiri mušketira, </a:t>
            </a:r>
            <a:r>
              <a:t>R. Lestera (ch. 2)</a:t>
            </a:r>
          </a:p>
          <a:p>
            <a:pPr>
              <a:lnSpc>
                <a:spcPct val="80000"/>
              </a:lnSpc>
              <a:buChar char="○"/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Najproširenije obilježavanje je, međutim, </a:t>
            </a:r>
            <a:r>
              <a:rPr i="1">
                <a:solidFill>
                  <a:srgbClr val="0000FF"/>
                </a:solidFill>
              </a:rPr>
              <a:t>višestruko obilježavanje</a:t>
            </a:r>
            <a:r>
              <a:rPr i="1"/>
              <a:t>, </a:t>
            </a:r>
            <a:r>
              <a:rPr i="1">
                <a:solidFill>
                  <a:srgbClr val="0000FF"/>
                </a:solidFill>
              </a:rPr>
              <a:t>višestruka karakterizacija </a:t>
            </a:r>
            <a:r>
              <a:t>uz vođenje računa o maksimalnom </a:t>
            </a:r>
            <a:r>
              <a:rPr i="1">
                <a:solidFill>
                  <a:srgbClr val="0000FF"/>
                </a:solidFill>
              </a:rPr>
              <a:t>uraznoličavanju</a:t>
            </a:r>
            <a:r>
              <a:rPr i="1"/>
              <a:t>, </a:t>
            </a:r>
            <a:r>
              <a:rPr i="1">
                <a:solidFill>
                  <a:srgbClr val="0000FF"/>
                </a:solidFill>
              </a:rPr>
              <a:t>međusobnoj diferencijaciji</a:t>
            </a:r>
            <a:r>
              <a:rPr i="1"/>
              <a:t> </a:t>
            </a:r>
            <a:r>
              <a:t>likova</a:t>
            </a:r>
          </a:p>
          <a:p>
            <a:pPr lvl="1" marL="639762" indent="-273050">
              <a:lnSpc>
                <a:spcPct val="80000"/>
              </a:lnSpc>
              <a:spcBef>
                <a:spcPts val="400"/>
              </a:spcBef>
              <a:buFont typeface="Wingdings 2"/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Fizionomsko, rekvizitno, ambijentalno vezano, obilježenim držanjem…</a:t>
            </a:r>
          </a:p>
          <a:p>
            <a:pPr lvl="1" marL="639762" indent="-273050">
              <a:lnSpc>
                <a:spcPct val="80000"/>
              </a:lnSpc>
              <a:spcBef>
                <a:spcPts val="400"/>
              </a:spcBef>
              <a:buFont typeface="Wingdings 2"/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Što je više unikatnih karakteristika ili unikatne kombinacije karakteristika to ćemo lakše pamtiti likove</a:t>
            </a:r>
          </a:p>
          <a:p>
            <a:pPr lvl="3" marL="1187450" indent="-182562">
              <a:lnSpc>
                <a:spcPct val="80000"/>
              </a:lnSpc>
              <a:spcBef>
                <a:spcPts val="0"/>
              </a:spcBef>
              <a:buClr>
                <a:srgbClr val="FEC3AE"/>
              </a:buClr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Primjeri:</a:t>
            </a:r>
          </a:p>
          <a:p>
            <a:pPr lvl="4" marL="1462087" indent="-182562">
              <a:lnSpc>
                <a:spcPct val="80000"/>
              </a:lnSpc>
              <a:spcBef>
                <a:spcPts val="0"/>
              </a:spcBef>
              <a:buClr>
                <a:srgbClr val="BDCAE9"/>
              </a:buClr>
              <a:buFont typeface="Wingdings 2"/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Služavka u</a:t>
            </a:r>
            <a:r>
              <a:rPr i="1"/>
              <a:t> </a:t>
            </a:r>
            <a:r>
              <a:t>Taj mračni predmet želje</a:t>
            </a:r>
          </a:p>
          <a:p>
            <a:pPr lvl="4" marL="1462087" indent="-182562">
              <a:lnSpc>
                <a:spcPct val="80000"/>
              </a:lnSpc>
              <a:spcBef>
                <a:spcPts val="0"/>
              </a:spcBef>
              <a:buClr>
                <a:srgbClr val="BDCAE9"/>
              </a:buClr>
              <a:buFont typeface="Wingdings 2"/>
              <a:defRPr i="1" sz="2000">
                <a:latin typeface="+mn-lt"/>
                <a:ea typeface="+mn-ea"/>
                <a:cs typeface="+mn-cs"/>
                <a:sym typeface="Times New Roman"/>
              </a:defRPr>
            </a:pPr>
            <a:r>
              <a:t>Zvonili ste Milorde?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14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500"/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3" dur="500"/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8" dur="500"/>
                                        <p:tgtEl>
                                          <p:spTgt spid="1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3" dur="500"/>
                                        <p:tgtEl>
                                          <p:spTgt spid="1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8" dur="500"/>
                                        <p:tgtEl>
                                          <p:spTgt spid="1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1" dur="500"/>
                                        <p:tgtEl>
                                          <p:spTgt spid="1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6" dur="500"/>
                                        <p:tgtEl>
                                          <p:spTgt spid="1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9" dur="500"/>
                                        <p:tgtEl>
                                          <p:spTgt spid="1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1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42" dur="500"/>
                                        <p:tgtEl>
                                          <p:spTgt spid="1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1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45" dur="500"/>
                                        <p:tgtEl>
                                          <p:spTgt spid="1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1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48" dur="500"/>
                                        <p:tgtEl>
                                          <p:spTgt spid="1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51" dur="500"/>
                                        <p:tgtEl>
                                          <p:spTgt spid="1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43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Oriel">
  <a:themeElements>
    <a:clrScheme name="Orie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E8637"/>
      </a:accent1>
      <a:accent2>
        <a:srgbClr val="7598D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riel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Schoolbook"/>
            <a:ea typeface="Century Schoolbook"/>
            <a:cs typeface="Century Schoolbook"/>
            <a:sym typeface="Century School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Schoolbook"/>
            <a:ea typeface="Century Schoolbook"/>
            <a:cs typeface="Century Schoolbook"/>
            <a:sym typeface="Century School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riel">
  <a:themeElements>
    <a:clrScheme name="Orie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E8637"/>
      </a:accent1>
      <a:accent2>
        <a:srgbClr val="7598D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riel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Schoolbook"/>
            <a:ea typeface="Century Schoolbook"/>
            <a:cs typeface="Century Schoolbook"/>
            <a:sym typeface="Century School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Schoolbook"/>
            <a:ea typeface="Century Schoolbook"/>
            <a:cs typeface="Century Schoolbook"/>
            <a:sym typeface="Century School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